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19"/>
  </p:notesMasterIdLst>
  <p:handoutMasterIdLst>
    <p:handoutMasterId r:id="rId20"/>
  </p:handoutMasterIdLst>
  <p:sldIdLst>
    <p:sldId id="1487" r:id="rId5"/>
    <p:sldId id="1488" r:id="rId6"/>
    <p:sldId id="1549" r:id="rId7"/>
    <p:sldId id="1550" r:id="rId8"/>
    <p:sldId id="1559" r:id="rId9"/>
    <p:sldId id="1552" r:id="rId10"/>
    <p:sldId id="1557" r:id="rId11"/>
    <p:sldId id="1558" r:id="rId12"/>
    <p:sldId id="1553" r:id="rId13"/>
    <p:sldId id="1548" r:id="rId14"/>
    <p:sldId id="1560" r:id="rId15"/>
    <p:sldId id="1522" r:id="rId16"/>
    <p:sldId id="1523" r:id="rId17"/>
    <p:sldId id="1545" r:id="rId18"/>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49"/>
            <p14:sldId id="1550"/>
            <p14:sldId id="1559"/>
            <p14:sldId id="1552"/>
            <p14:sldId id="1557"/>
            <p14:sldId id="1558"/>
            <p14:sldId id="1553"/>
            <p14:sldId id="1548"/>
          </p14:sldIdLst>
        </p14:section>
        <p14:section name="Closing" id="{D4E3B1CF-DD2E-4D6E-961F-E6ECD190E64E}">
          <p14:sldIdLst>
            <p14:sldId id="1560"/>
            <p14:sldId id="1522"/>
            <p14:sldId id="1523"/>
            <p14:sldId id="154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2230" autoAdjust="0"/>
  </p:normalViewPr>
  <p:slideViewPr>
    <p:cSldViewPr>
      <p:cViewPr varScale="1">
        <p:scale>
          <a:sx n="61" d="100"/>
          <a:sy n="61" d="100"/>
        </p:scale>
        <p:origin x="492" y="56"/>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err="1">
                <a:solidFill>
                  <a:schemeClr val="tx1"/>
                </a:solidFill>
                <a:effectLst/>
                <a:latin typeface="Segoe UI Light" pitchFamily="34" charset="0"/>
                <a:ea typeface="+mn-ea"/>
                <a:cs typeface="+mn-cs"/>
              </a:rPr>
              <a:t>Webhooks</a:t>
            </a:r>
            <a:r>
              <a:rPr lang="en-US" sz="900" b="0" i="0" kern="1200" dirty="0">
                <a:solidFill>
                  <a:schemeClr val="tx1"/>
                </a:solidFill>
                <a:effectLst/>
                <a:latin typeface="Segoe UI Light" pitchFamily="34" charset="0"/>
                <a:ea typeface="+mn-ea"/>
                <a:cs typeface="+mn-cs"/>
              </a:rPr>
              <a:t> notify your application about changes in SharePoint that the application needs to monitor. There's no need for your application to regularly poll for changes anymore. With </a:t>
            </a:r>
            <a:r>
              <a:rPr lang="en-US" sz="900" b="0" i="0" kern="1200" dirty="0" err="1">
                <a:solidFill>
                  <a:schemeClr val="tx1"/>
                </a:solidFill>
                <a:effectLst/>
                <a:latin typeface="Segoe UI Light" pitchFamily="34" charset="0"/>
                <a:ea typeface="+mn-ea"/>
                <a:cs typeface="+mn-cs"/>
              </a:rPr>
              <a:t>webhooks</a:t>
            </a:r>
            <a:r>
              <a:rPr lang="en-US" sz="900" b="0" i="0" kern="1200" dirty="0">
                <a:solidFill>
                  <a:schemeClr val="tx1"/>
                </a:solidFill>
                <a:effectLst/>
                <a:latin typeface="Segoe UI Light" pitchFamily="34" charset="0"/>
                <a:ea typeface="+mn-ea"/>
                <a:cs typeface="+mn-cs"/>
              </a:rPr>
              <a:t> your application is notified (</a:t>
            </a:r>
            <a:r>
              <a:rPr lang="en-US" sz="900" b="1" i="0" kern="1200" dirty="0">
                <a:solidFill>
                  <a:schemeClr val="tx1"/>
                </a:solidFill>
                <a:effectLst/>
                <a:latin typeface="Segoe UI Light" pitchFamily="34" charset="0"/>
                <a:ea typeface="+mn-ea"/>
                <a:cs typeface="+mn-cs"/>
              </a:rPr>
              <a:t>push</a:t>
            </a:r>
            <a:r>
              <a:rPr lang="en-US" sz="900" b="0" i="0" kern="1200" dirty="0">
                <a:solidFill>
                  <a:schemeClr val="tx1"/>
                </a:solidFill>
                <a:effectLst/>
                <a:latin typeface="Segoe UI Light" pitchFamily="34" charset="0"/>
                <a:ea typeface="+mn-ea"/>
                <a:cs typeface="+mn-cs"/>
              </a:rPr>
              <a:t> model) whenever there's a change. </a:t>
            </a:r>
            <a:r>
              <a:rPr lang="en-US" sz="900" b="0" i="0" kern="1200" dirty="0" err="1">
                <a:solidFill>
                  <a:schemeClr val="tx1"/>
                </a:solidFill>
                <a:effectLst/>
                <a:latin typeface="Segoe UI Light" pitchFamily="34" charset="0"/>
                <a:ea typeface="+mn-ea"/>
                <a:cs typeface="+mn-cs"/>
              </a:rPr>
              <a:t>Webhooks</a:t>
            </a:r>
            <a:r>
              <a:rPr lang="en-US" sz="900" b="0" i="0" kern="1200" dirty="0">
                <a:solidFill>
                  <a:schemeClr val="tx1"/>
                </a:solidFill>
                <a:effectLst/>
                <a:latin typeface="Segoe UI Light" pitchFamily="34" charset="0"/>
                <a:ea typeface="+mn-ea"/>
                <a:cs typeface="+mn-cs"/>
              </a:rPr>
              <a:t> are not specific to Microsoft. They are a universal web standard that's also being adopted by other vendors (e.g., WordPress, GitHub, MailChimp, and others).</a:t>
            </a: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020362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err="1">
                <a:solidFill>
                  <a:schemeClr val="tx1"/>
                </a:solidFill>
                <a:effectLst/>
                <a:latin typeface="Segoe UI Light" pitchFamily="34" charset="0"/>
                <a:ea typeface="+mn-ea"/>
                <a:cs typeface="+mn-cs"/>
              </a:rPr>
              <a:t>Webhooks</a:t>
            </a:r>
            <a:r>
              <a:rPr lang="en-US" sz="900" b="0" i="0" kern="1200" dirty="0">
                <a:solidFill>
                  <a:schemeClr val="tx1"/>
                </a:solidFill>
                <a:effectLst/>
                <a:latin typeface="Segoe UI Light" pitchFamily="34" charset="0"/>
                <a:ea typeface="+mn-ea"/>
                <a:cs typeface="+mn-cs"/>
              </a:rPr>
              <a:t> notify your application about changes in SharePoint that the application needs to monitor. There's no need for your application to regularly poll for changes anymore. With </a:t>
            </a:r>
            <a:r>
              <a:rPr lang="en-US" sz="900" b="0" i="0" kern="1200" dirty="0" err="1">
                <a:solidFill>
                  <a:schemeClr val="tx1"/>
                </a:solidFill>
                <a:effectLst/>
                <a:latin typeface="Segoe UI Light" pitchFamily="34" charset="0"/>
                <a:ea typeface="+mn-ea"/>
                <a:cs typeface="+mn-cs"/>
              </a:rPr>
              <a:t>webhooks</a:t>
            </a:r>
            <a:r>
              <a:rPr lang="en-US" sz="900" b="0" i="0" kern="1200" dirty="0">
                <a:solidFill>
                  <a:schemeClr val="tx1"/>
                </a:solidFill>
                <a:effectLst/>
                <a:latin typeface="Segoe UI Light" pitchFamily="34" charset="0"/>
                <a:ea typeface="+mn-ea"/>
                <a:cs typeface="+mn-cs"/>
              </a:rPr>
              <a:t> your application is notified (</a:t>
            </a:r>
            <a:r>
              <a:rPr lang="en-US" sz="900" b="1" i="0" kern="1200" dirty="0">
                <a:solidFill>
                  <a:schemeClr val="tx1"/>
                </a:solidFill>
                <a:effectLst/>
                <a:latin typeface="Segoe UI Light" pitchFamily="34" charset="0"/>
                <a:ea typeface="+mn-ea"/>
                <a:cs typeface="+mn-cs"/>
              </a:rPr>
              <a:t>push</a:t>
            </a:r>
            <a:r>
              <a:rPr lang="en-US" sz="900" b="0" i="0" kern="1200" dirty="0">
                <a:solidFill>
                  <a:schemeClr val="tx1"/>
                </a:solidFill>
                <a:effectLst/>
                <a:latin typeface="Segoe UI Light" pitchFamily="34" charset="0"/>
                <a:ea typeface="+mn-ea"/>
                <a:cs typeface="+mn-cs"/>
              </a:rPr>
              <a:t> model) whenever there's a change. </a:t>
            </a:r>
            <a:r>
              <a:rPr lang="en-US" sz="900" b="0" i="0" kern="1200" dirty="0" err="1">
                <a:solidFill>
                  <a:schemeClr val="tx1"/>
                </a:solidFill>
                <a:effectLst/>
                <a:latin typeface="Segoe UI Light" pitchFamily="34" charset="0"/>
                <a:ea typeface="+mn-ea"/>
                <a:cs typeface="+mn-cs"/>
              </a:rPr>
              <a:t>Webhooks</a:t>
            </a:r>
            <a:r>
              <a:rPr lang="en-US" sz="900" b="0" i="0" kern="1200" dirty="0">
                <a:solidFill>
                  <a:schemeClr val="tx1"/>
                </a:solidFill>
                <a:effectLst/>
                <a:latin typeface="Segoe UI Light" pitchFamily="34" charset="0"/>
                <a:ea typeface="+mn-ea"/>
                <a:cs typeface="+mn-cs"/>
              </a:rPr>
              <a:t> are not specific to Microsoft. They are a universal web standard that's also being adopted by other vendors (e.g., WordPress, GitHub, MailChimp, and others).</a:t>
            </a: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8872814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229644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The application must have at least edit permissions to the SharePoint list where the subscription will be created.</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379063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1" i="0" kern="1200" dirty="0">
                <a:solidFill>
                  <a:schemeClr val="tx1"/>
                </a:solidFill>
                <a:effectLst/>
                <a:latin typeface="Segoe UI Light" pitchFamily="34" charset="0"/>
                <a:ea typeface="+mn-ea"/>
                <a:cs typeface="+mn-cs"/>
              </a:rPr>
              <a:t>Make the post with the SharePoint REST API.</a:t>
            </a:r>
          </a:p>
          <a:p>
            <a:endParaRPr lang="en-US" sz="900" b="1" i="0" kern="1200" dirty="0">
              <a:solidFill>
                <a:schemeClr val="tx1"/>
              </a:solidFill>
              <a:effectLst/>
              <a:latin typeface="Segoe UI Light" pitchFamily="34" charset="0"/>
              <a:ea typeface="+mn-ea"/>
              <a:cs typeface="+mn-cs"/>
            </a:endParaRPr>
          </a:p>
          <a:p>
            <a:r>
              <a:rPr lang="en-US" sz="900" b="1" i="0" kern="1200" dirty="0">
                <a:solidFill>
                  <a:schemeClr val="tx1"/>
                </a:solidFill>
                <a:effectLst/>
                <a:latin typeface="Segoe UI Light" pitchFamily="34" charset="0"/>
                <a:ea typeface="+mn-ea"/>
                <a:cs typeface="+mn-cs"/>
              </a:rPr>
              <a:t>Example</a:t>
            </a:r>
          </a:p>
          <a:p>
            <a:r>
              <a:rPr lang="en-US" sz="900" kern="1200" dirty="0">
                <a:solidFill>
                  <a:schemeClr val="tx1"/>
                </a:solidFill>
                <a:effectLst/>
                <a:latin typeface="Segoe UI Light" pitchFamily="34" charset="0"/>
                <a:ea typeface="+mn-ea"/>
                <a:cs typeface="+mn-cs"/>
              </a:rPr>
              <a:t>POST /_</a:t>
            </a:r>
            <a:r>
              <a:rPr lang="en-US" sz="900" kern="1200" dirty="0" err="1">
                <a:solidFill>
                  <a:schemeClr val="tx1"/>
                </a:solidFill>
                <a:effectLst/>
                <a:latin typeface="Segoe UI Light" pitchFamily="34" charset="0"/>
                <a:ea typeface="+mn-ea"/>
                <a:cs typeface="+mn-cs"/>
              </a:rPr>
              <a:t>api</a:t>
            </a:r>
            <a:r>
              <a:rPr lang="en-US" sz="900" kern="1200" dirty="0">
                <a:solidFill>
                  <a:schemeClr val="tx1"/>
                </a:solidFill>
                <a:effectLst/>
                <a:latin typeface="Segoe UI Light" pitchFamily="34" charset="0"/>
                <a:ea typeface="+mn-ea"/>
                <a:cs typeface="+mn-cs"/>
              </a:rPr>
              <a:t>/web/lists('5C77031A-9621-4DFC-BB5D-57803A94E91D')/subscriptions Accept: application/</a:t>
            </a:r>
            <a:r>
              <a:rPr lang="en-US" sz="900" kern="1200" dirty="0" err="1">
                <a:solidFill>
                  <a:schemeClr val="tx1"/>
                </a:solidFill>
                <a:effectLst/>
                <a:latin typeface="Segoe UI Light" pitchFamily="34" charset="0"/>
                <a:ea typeface="+mn-ea"/>
                <a:cs typeface="+mn-cs"/>
              </a:rPr>
              <a:t>json</a:t>
            </a:r>
            <a:r>
              <a:rPr lang="en-US" sz="900" kern="1200" dirty="0">
                <a:solidFill>
                  <a:schemeClr val="tx1"/>
                </a:solidFill>
                <a:effectLst/>
                <a:latin typeface="Segoe UI Light" pitchFamily="34" charset="0"/>
                <a:ea typeface="+mn-ea"/>
                <a:cs typeface="+mn-cs"/>
              </a:rPr>
              <a:t> Content-Type: application/</a:t>
            </a:r>
            <a:r>
              <a:rPr lang="en-US" sz="900" kern="1200" dirty="0" err="1">
                <a:solidFill>
                  <a:schemeClr val="tx1"/>
                </a:solidFill>
                <a:effectLst/>
                <a:latin typeface="Segoe UI Light" pitchFamily="34" charset="0"/>
                <a:ea typeface="+mn-ea"/>
                <a:cs typeface="+mn-cs"/>
              </a:rPr>
              <a:t>json</a:t>
            </a:r>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  "resource": "https://contoso.sharepoint.com/_</a:t>
            </a:r>
            <a:r>
              <a:rPr lang="en-US" sz="900" kern="1200" dirty="0" err="1">
                <a:solidFill>
                  <a:schemeClr val="tx1"/>
                </a:solidFill>
                <a:effectLst/>
                <a:latin typeface="Segoe UI Light" pitchFamily="34" charset="0"/>
                <a:ea typeface="+mn-ea"/>
                <a:cs typeface="+mn-cs"/>
              </a:rPr>
              <a:t>api</a:t>
            </a:r>
            <a:r>
              <a:rPr lang="en-US" sz="900" kern="1200" dirty="0">
                <a:solidFill>
                  <a:schemeClr val="tx1"/>
                </a:solidFill>
                <a:effectLst/>
                <a:latin typeface="Segoe UI Light" pitchFamily="34" charset="0"/>
                <a:ea typeface="+mn-ea"/>
                <a:cs typeface="+mn-cs"/>
              </a:rPr>
              <a:t>/web/lists('5C77031A-9621-4DFC-BB5D-57803A94E91D')", </a:t>
            </a:r>
          </a:p>
          <a:p>
            <a:r>
              <a:rPr lang="en-US" sz="900" kern="1200" dirty="0">
                <a:solidFill>
                  <a:schemeClr val="tx1"/>
                </a:solidFill>
                <a:effectLst/>
                <a:latin typeface="Segoe UI Light" pitchFamily="34" charset="0"/>
                <a:ea typeface="+mn-ea"/>
                <a:cs typeface="+mn-cs"/>
              </a:rPr>
              <a:t>  "</a:t>
            </a:r>
            <a:r>
              <a:rPr lang="en-US" sz="900" kern="1200" dirty="0" err="1">
                <a:solidFill>
                  <a:schemeClr val="tx1"/>
                </a:solidFill>
                <a:effectLst/>
                <a:latin typeface="Segoe UI Light" pitchFamily="34" charset="0"/>
                <a:ea typeface="+mn-ea"/>
                <a:cs typeface="+mn-cs"/>
              </a:rPr>
              <a:t>notificationUrl</a:t>
            </a:r>
            <a:r>
              <a:rPr lang="en-US" sz="900" kern="1200" dirty="0">
                <a:solidFill>
                  <a:schemeClr val="tx1"/>
                </a:solidFill>
                <a:effectLst/>
                <a:latin typeface="Segoe UI Light" pitchFamily="34" charset="0"/>
                <a:ea typeface="+mn-ea"/>
                <a:cs typeface="+mn-cs"/>
              </a:rPr>
              <a:t>": "https://91e383a5.ngrok.io/</a:t>
            </a:r>
            <a:r>
              <a:rPr lang="en-US" sz="900" kern="1200" dirty="0" err="1">
                <a:solidFill>
                  <a:schemeClr val="tx1"/>
                </a:solidFill>
                <a:effectLst/>
                <a:latin typeface="Segoe UI Light" pitchFamily="34" charset="0"/>
                <a:ea typeface="+mn-ea"/>
                <a:cs typeface="+mn-cs"/>
              </a:rPr>
              <a:t>api</a:t>
            </a:r>
            <a:r>
              <a:rPr lang="en-US" sz="900" kern="1200" dirty="0">
                <a:solidFill>
                  <a:schemeClr val="tx1"/>
                </a:solidFill>
                <a:effectLst/>
                <a:latin typeface="Segoe UI Light" pitchFamily="34" charset="0"/>
                <a:ea typeface="+mn-ea"/>
                <a:cs typeface="+mn-cs"/>
              </a:rPr>
              <a:t>/</a:t>
            </a:r>
            <a:r>
              <a:rPr lang="en-US" sz="900" kern="1200" dirty="0" err="1">
                <a:solidFill>
                  <a:schemeClr val="tx1"/>
                </a:solidFill>
                <a:effectLst/>
                <a:latin typeface="Segoe UI Light" pitchFamily="34" charset="0"/>
                <a:ea typeface="+mn-ea"/>
                <a:cs typeface="+mn-cs"/>
              </a:rPr>
              <a:t>webhook</a:t>
            </a:r>
            <a:r>
              <a:rPr lang="en-US" sz="900" kern="1200" dirty="0">
                <a:solidFill>
                  <a:schemeClr val="tx1"/>
                </a:solidFill>
                <a:effectLst/>
                <a:latin typeface="Segoe UI Light" pitchFamily="34" charset="0"/>
                <a:ea typeface="+mn-ea"/>
                <a:cs typeface="+mn-cs"/>
              </a:rPr>
              <a:t>/</a:t>
            </a:r>
            <a:r>
              <a:rPr lang="en-US" sz="900" kern="1200" dirty="0" err="1">
                <a:solidFill>
                  <a:schemeClr val="tx1"/>
                </a:solidFill>
                <a:effectLst/>
                <a:latin typeface="Segoe UI Light" pitchFamily="34" charset="0"/>
                <a:ea typeface="+mn-ea"/>
                <a:cs typeface="+mn-cs"/>
              </a:rPr>
              <a:t>handlerequest</a:t>
            </a:r>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  "</a:t>
            </a:r>
            <a:r>
              <a:rPr lang="en-US" sz="900" kern="1200" dirty="0" err="1">
                <a:solidFill>
                  <a:schemeClr val="tx1"/>
                </a:solidFill>
                <a:effectLst/>
                <a:latin typeface="Segoe UI Light" pitchFamily="34" charset="0"/>
                <a:ea typeface="+mn-ea"/>
                <a:cs typeface="+mn-cs"/>
              </a:rPr>
              <a:t>expirationDateTime</a:t>
            </a:r>
            <a:r>
              <a:rPr lang="en-US" sz="900" kern="1200" dirty="0">
                <a:solidFill>
                  <a:schemeClr val="tx1"/>
                </a:solidFill>
                <a:effectLst/>
                <a:latin typeface="Segoe UI Light" pitchFamily="34" charset="0"/>
                <a:ea typeface="+mn-ea"/>
                <a:cs typeface="+mn-cs"/>
              </a:rPr>
              <a:t>": "2016-04-27T16:17:57+00:00" </a:t>
            </a:r>
          </a:p>
          <a:p>
            <a:r>
              <a:rPr lang="en-US" sz="900" kern="1200" dirty="0">
                <a:solidFill>
                  <a:schemeClr val="tx1"/>
                </a:solidFill>
                <a:effectLst/>
                <a:latin typeface="Segoe UI Light" pitchFamily="34" charset="0"/>
                <a:ea typeface="+mn-ea"/>
                <a:cs typeface="+mn-cs"/>
              </a:rPr>
              <a:t>}</a:t>
            </a:r>
          </a:p>
          <a:p>
            <a:endParaRPr lang="en-US" sz="900" b="1" i="0" kern="1200" dirty="0">
              <a:solidFill>
                <a:schemeClr val="tx1"/>
              </a:solidFill>
              <a:effectLst/>
              <a:latin typeface="Segoe UI Light" pitchFamily="34" charset="0"/>
              <a:ea typeface="+mn-ea"/>
              <a:cs typeface="+mn-cs"/>
            </a:endParaRPr>
          </a:p>
          <a:p>
            <a:r>
              <a:rPr lang="en-US" sz="900" b="1" i="0" kern="1200" dirty="0">
                <a:solidFill>
                  <a:schemeClr val="tx1"/>
                </a:solidFill>
                <a:effectLst/>
                <a:latin typeface="Segoe UI Light" pitchFamily="34" charset="0"/>
                <a:ea typeface="+mn-ea"/>
                <a:cs typeface="+mn-cs"/>
              </a:rPr>
              <a:t>Response</a:t>
            </a:r>
          </a:p>
          <a:p>
            <a:r>
              <a:rPr lang="en-US" sz="900" b="0" i="0" kern="1200" dirty="0">
                <a:solidFill>
                  <a:schemeClr val="tx1"/>
                </a:solidFill>
                <a:effectLst/>
                <a:latin typeface="Segoe UI Light" pitchFamily="34" charset="0"/>
                <a:ea typeface="+mn-ea"/>
                <a:cs typeface="+mn-cs"/>
              </a:rPr>
              <a:t>If the subscription is added, then a 201 Created response is returned that includes the newly created subscription object.</a:t>
            </a:r>
          </a:p>
          <a:p>
            <a:endParaRPr lang="en-US" sz="900" b="0" i="0" kern="1200" dirty="0">
              <a:solidFill>
                <a:schemeClr val="tx1"/>
              </a:solidFill>
              <a:effectLst/>
              <a:latin typeface="Segoe UI Light" pitchFamily="34" charset="0"/>
              <a:ea typeface="+mn-ea"/>
              <a:cs typeface="+mn-cs"/>
            </a:endParaRPr>
          </a:p>
          <a:p>
            <a:r>
              <a:rPr lang="en-US" sz="900" b="1" i="0" kern="1200" dirty="0">
                <a:solidFill>
                  <a:schemeClr val="tx1"/>
                </a:solidFill>
                <a:effectLst/>
                <a:latin typeface="Segoe UI Light" pitchFamily="34" charset="0"/>
                <a:ea typeface="+mn-ea"/>
                <a:cs typeface="+mn-cs"/>
              </a:rPr>
              <a:t>Example</a:t>
            </a:r>
          </a:p>
          <a:p>
            <a:endParaRPr lang="en-US" sz="900" b="1" i="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HTTP/1.1 201 Created Content-Type: application/</a:t>
            </a:r>
            <a:r>
              <a:rPr lang="en-US" sz="900" kern="1200" dirty="0" err="1">
                <a:solidFill>
                  <a:schemeClr val="tx1"/>
                </a:solidFill>
                <a:effectLst/>
                <a:latin typeface="Segoe UI Light" pitchFamily="34" charset="0"/>
                <a:ea typeface="+mn-ea"/>
                <a:cs typeface="+mn-cs"/>
              </a:rPr>
              <a:t>json</a:t>
            </a:r>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  "id": "a8e6d5e6-9f7f-497a-b97f-8ffe8f559dc7", </a:t>
            </a:r>
          </a:p>
          <a:p>
            <a:r>
              <a:rPr lang="en-US" sz="900" kern="1200" dirty="0">
                <a:solidFill>
                  <a:schemeClr val="tx1"/>
                </a:solidFill>
                <a:effectLst/>
                <a:latin typeface="Segoe UI Light" pitchFamily="34" charset="0"/>
                <a:ea typeface="+mn-ea"/>
                <a:cs typeface="+mn-cs"/>
              </a:rPr>
              <a:t>  "</a:t>
            </a:r>
            <a:r>
              <a:rPr lang="en-US" sz="900" kern="1200" dirty="0" err="1">
                <a:solidFill>
                  <a:schemeClr val="tx1"/>
                </a:solidFill>
                <a:effectLst/>
                <a:latin typeface="Segoe UI Light" pitchFamily="34" charset="0"/>
                <a:ea typeface="+mn-ea"/>
                <a:cs typeface="+mn-cs"/>
              </a:rPr>
              <a:t>expirationDateTime</a:t>
            </a:r>
            <a:r>
              <a:rPr lang="en-US" sz="900" kern="1200" dirty="0">
                <a:solidFill>
                  <a:schemeClr val="tx1"/>
                </a:solidFill>
                <a:effectLst/>
                <a:latin typeface="Segoe UI Light" pitchFamily="34" charset="0"/>
                <a:ea typeface="+mn-ea"/>
                <a:cs typeface="+mn-cs"/>
              </a:rPr>
              <a:t>": "2016-04-27T16:17:57Z", </a:t>
            </a:r>
          </a:p>
          <a:p>
            <a:r>
              <a:rPr lang="en-US" sz="900" kern="1200" dirty="0">
                <a:solidFill>
                  <a:schemeClr val="tx1"/>
                </a:solidFill>
                <a:effectLst/>
                <a:latin typeface="Segoe UI Light" pitchFamily="34" charset="0"/>
                <a:ea typeface="+mn-ea"/>
                <a:cs typeface="+mn-cs"/>
              </a:rPr>
              <a:t>  "</a:t>
            </a:r>
            <a:r>
              <a:rPr lang="en-US" sz="900" kern="1200" dirty="0" err="1">
                <a:solidFill>
                  <a:schemeClr val="tx1"/>
                </a:solidFill>
                <a:effectLst/>
                <a:latin typeface="Segoe UI Light" pitchFamily="34" charset="0"/>
                <a:ea typeface="+mn-ea"/>
                <a:cs typeface="+mn-cs"/>
              </a:rPr>
              <a:t>notificationUrl</a:t>
            </a:r>
            <a:r>
              <a:rPr lang="en-US" sz="900" kern="1200" dirty="0">
                <a:solidFill>
                  <a:schemeClr val="tx1"/>
                </a:solidFill>
                <a:effectLst/>
                <a:latin typeface="Segoe UI Light" pitchFamily="34" charset="0"/>
                <a:ea typeface="+mn-ea"/>
                <a:cs typeface="+mn-cs"/>
              </a:rPr>
              <a:t>": "https://91e383a5.ngrok.io/</a:t>
            </a:r>
            <a:r>
              <a:rPr lang="en-US" sz="900" kern="1200" dirty="0" err="1">
                <a:solidFill>
                  <a:schemeClr val="tx1"/>
                </a:solidFill>
                <a:effectLst/>
                <a:latin typeface="Segoe UI Light" pitchFamily="34" charset="0"/>
                <a:ea typeface="+mn-ea"/>
                <a:cs typeface="+mn-cs"/>
              </a:rPr>
              <a:t>api</a:t>
            </a:r>
            <a:r>
              <a:rPr lang="en-US" sz="900" kern="1200" dirty="0">
                <a:solidFill>
                  <a:schemeClr val="tx1"/>
                </a:solidFill>
                <a:effectLst/>
                <a:latin typeface="Segoe UI Light" pitchFamily="34" charset="0"/>
                <a:ea typeface="+mn-ea"/>
                <a:cs typeface="+mn-cs"/>
              </a:rPr>
              <a:t>/</a:t>
            </a:r>
            <a:r>
              <a:rPr lang="en-US" sz="900" kern="1200" dirty="0" err="1">
                <a:solidFill>
                  <a:schemeClr val="tx1"/>
                </a:solidFill>
                <a:effectLst/>
                <a:latin typeface="Segoe UI Light" pitchFamily="34" charset="0"/>
                <a:ea typeface="+mn-ea"/>
                <a:cs typeface="+mn-cs"/>
              </a:rPr>
              <a:t>webhook</a:t>
            </a:r>
            <a:r>
              <a:rPr lang="en-US" sz="900" kern="1200" dirty="0">
                <a:solidFill>
                  <a:schemeClr val="tx1"/>
                </a:solidFill>
                <a:effectLst/>
                <a:latin typeface="Segoe UI Light" pitchFamily="34" charset="0"/>
                <a:ea typeface="+mn-ea"/>
                <a:cs typeface="+mn-cs"/>
              </a:rPr>
              <a:t>/</a:t>
            </a:r>
            <a:r>
              <a:rPr lang="en-US" sz="900" kern="1200" dirty="0" err="1">
                <a:solidFill>
                  <a:schemeClr val="tx1"/>
                </a:solidFill>
                <a:effectLst/>
                <a:latin typeface="Segoe UI Light" pitchFamily="34" charset="0"/>
                <a:ea typeface="+mn-ea"/>
                <a:cs typeface="+mn-cs"/>
              </a:rPr>
              <a:t>handlerequest</a:t>
            </a:r>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  "resource": "5c77031a-9621-4dfc-bb5d-57803a94e91d" </a:t>
            </a:r>
          </a:p>
          <a:p>
            <a:r>
              <a:rPr lang="en-US" sz="900" kern="1200" dirty="0">
                <a:solidFill>
                  <a:schemeClr val="tx1"/>
                </a:solidFill>
                <a:effectLst/>
                <a:latin typeface="Segoe UI Light" pitchFamily="34" charset="0"/>
                <a:ea typeface="+mn-ea"/>
                <a:cs typeface="+mn-cs"/>
              </a:rPr>
              <a:t>}</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793391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After you've requested SharePoint to add your </a:t>
            </a:r>
            <a:r>
              <a:rPr lang="en-US" sz="900" b="0" i="0" kern="1200" dirty="0" err="1">
                <a:solidFill>
                  <a:schemeClr val="tx1"/>
                </a:solidFill>
                <a:effectLst/>
                <a:latin typeface="Segoe UI Light" pitchFamily="34" charset="0"/>
                <a:ea typeface="+mn-ea"/>
                <a:cs typeface="+mn-cs"/>
              </a:rPr>
              <a:t>webhook</a:t>
            </a:r>
            <a:r>
              <a:rPr lang="en-US" sz="900" b="0" i="0" kern="1200" dirty="0">
                <a:solidFill>
                  <a:schemeClr val="tx1"/>
                </a:solidFill>
                <a:effectLst/>
                <a:latin typeface="Segoe UI Light" pitchFamily="34" charset="0"/>
                <a:ea typeface="+mn-ea"/>
                <a:cs typeface="+mn-cs"/>
              </a:rPr>
              <a:t>, SharePoint will validate that your </a:t>
            </a:r>
            <a:r>
              <a:rPr lang="en-US" sz="900" b="0" i="0" kern="1200" dirty="0" err="1">
                <a:solidFill>
                  <a:schemeClr val="tx1"/>
                </a:solidFill>
                <a:effectLst/>
                <a:latin typeface="Segoe UI Light" pitchFamily="34" charset="0"/>
                <a:ea typeface="+mn-ea"/>
                <a:cs typeface="+mn-cs"/>
              </a:rPr>
              <a:t>webhook</a:t>
            </a:r>
            <a:r>
              <a:rPr lang="en-US" sz="900" b="0" i="0" kern="1200" dirty="0">
                <a:solidFill>
                  <a:schemeClr val="tx1"/>
                </a:solidFill>
                <a:effectLst/>
                <a:latin typeface="Segoe UI Light" pitchFamily="34" charset="0"/>
                <a:ea typeface="+mn-ea"/>
                <a:cs typeface="+mn-cs"/>
              </a:rPr>
              <a:t> service endpoint exists. It sends a validation string to your service endpoint. SharePoint expects that your service endpoint returns the validation string within 5 seconds. If this process fails then the </a:t>
            </a:r>
            <a:r>
              <a:rPr lang="en-US" sz="900" b="0" i="0" kern="1200" dirty="0" err="1">
                <a:solidFill>
                  <a:schemeClr val="tx1"/>
                </a:solidFill>
                <a:effectLst/>
                <a:latin typeface="Segoe UI Light" pitchFamily="34" charset="0"/>
                <a:ea typeface="+mn-ea"/>
                <a:cs typeface="+mn-cs"/>
              </a:rPr>
              <a:t>webhook</a:t>
            </a:r>
            <a:r>
              <a:rPr lang="en-US" sz="900" b="0" i="0" kern="1200" dirty="0">
                <a:solidFill>
                  <a:schemeClr val="tx1"/>
                </a:solidFill>
                <a:effectLst/>
                <a:latin typeface="Segoe UI Light" pitchFamily="34" charset="0"/>
                <a:ea typeface="+mn-ea"/>
                <a:cs typeface="+mn-cs"/>
              </a:rPr>
              <a:t> creation is canceled. If you've deployed your service then this will work and SharePoint returns an HTTP 201 message on the POST request the application initially sent. The payload in the response contains the ID of the new </a:t>
            </a:r>
            <a:r>
              <a:rPr lang="en-US" sz="900" b="0" i="0" kern="1200" dirty="0" err="1">
                <a:solidFill>
                  <a:schemeClr val="tx1"/>
                </a:solidFill>
                <a:effectLst/>
                <a:latin typeface="Segoe UI Light" pitchFamily="34" charset="0"/>
                <a:ea typeface="+mn-ea"/>
                <a:cs typeface="+mn-cs"/>
              </a:rPr>
              <a:t>webhook</a:t>
            </a:r>
            <a:r>
              <a:rPr lang="en-US" sz="900" b="0" i="0" kern="1200" dirty="0">
                <a:solidFill>
                  <a:schemeClr val="tx1"/>
                </a:solidFill>
                <a:effectLst/>
                <a:latin typeface="Segoe UI Light" pitchFamily="34" charset="0"/>
                <a:ea typeface="+mn-ea"/>
                <a:cs typeface="+mn-cs"/>
              </a:rPr>
              <a:t> subscription.</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850006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11/4/2016</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12</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11/4/2016</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13</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9567084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4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19.xml"/><Relationship Id="rId6" Type="http://schemas.microsoft.com/office/2007/relationships/hdphoto" Target="../media/hdphoto1.wdp"/><Relationship Id="rId5" Type="http://schemas.openxmlformats.org/officeDocument/2006/relationships/image" Target="../media/image29.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dev.office.com/sharepoint/docs/apis/webhooks/lists/create-subscription"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hyperlink" Target="https://your.web.site/your/webhook/service/handlerequest" TargetMode="External"/><Relationship Id="rId4" Type="http://schemas.openxmlformats.org/officeDocument/2006/relationships/hyperlink" Target="https://tenancy.sharepoint.com/_api/web/lists(%7bid%7d)"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6.emf"/><Relationship Id="rId7" Type="http://schemas.openxmlformats.org/officeDocument/2006/relationships/image" Target="../media/image20.emf"/><Relationship Id="rId2" Type="http://schemas.openxmlformats.org/officeDocument/2006/relationships/image" Target="../media/image15.emf"/><Relationship Id="rId1" Type="http://schemas.openxmlformats.org/officeDocument/2006/relationships/slideLayout" Target="../slideLayouts/slideLayout18.xml"/><Relationship Id="rId6" Type="http://schemas.openxmlformats.org/officeDocument/2006/relationships/image" Target="../media/image19.emf"/><Relationship Id="rId11" Type="http://schemas.openxmlformats.org/officeDocument/2006/relationships/image" Target="../media/image24.emf"/><Relationship Id="rId5" Type="http://schemas.openxmlformats.org/officeDocument/2006/relationships/image" Target="../media/image18.emf"/><Relationship Id="rId10" Type="http://schemas.openxmlformats.org/officeDocument/2006/relationships/image" Target="../media/image23.emf"/><Relationship Id="rId4" Type="http://schemas.openxmlformats.org/officeDocument/2006/relationships/image" Target="../media/image17.emf"/><Relationship Id="rId9" Type="http://schemas.openxmlformats.org/officeDocument/2006/relationships/image" Target="../media/image2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Getting started with SharePoint Framework</a:t>
            </a:r>
          </a:p>
        </p:txBody>
      </p:sp>
      <p:sp>
        <p:nvSpPr>
          <p:cNvPr id="6" name="Text Placeholder 5"/>
          <p:cNvSpPr>
            <a:spLocks noGrp="1"/>
          </p:cNvSpPr>
          <p:nvPr>
            <p:ph type="body" sz="quarter" idx="14"/>
          </p:nvPr>
        </p:nvSpPr>
        <p:spPr/>
        <p:txBody>
          <a:bodyPr/>
          <a:lstStyle/>
          <a:p>
            <a:pPr lvl="0"/>
            <a:r>
              <a:rPr lang="en-US" dirty="0"/>
              <a:t>Registering a </a:t>
            </a:r>
            <a:r>
              <a:rPr lang="en-US" dirty="0" err="1"/>
              <a:t>Webhook</a:t>
            </a:r>
            <a:r>
              <a:rPr lang="en-US" dirty="0"/>
              <a:t> to SharePoint</a:t>
            </a:r>
            <a:endParaRPr lang="fi-FI" dirty="0"/>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Register a SharePoint </a:t>
            </a:r>
            <a:r>
              <a:rPr lang="en-US" dirty="0" err="1"/>
              <a:t>Webhook</a:t>
            </a:r>
            <a:r>
              <a:rPr lang="en-US" dirty="0"/>
              <a:t> </a:t>
            </a:r>
            <a:r>
              <a:rPr lang="en-US"/>
              <a:t>for events</a:t>
            </a:r>
            <a:endParaRPr lang="fi-FI" dirty="0"/>
          </a:p>
        </p:txBody>
      </p:sp>
    </p:spTree>
    <p:extLst>
      <p:ext uri="{BB962C8B-B14F-4D97-AF65-F5344CB8AC3E}">
        <p14:creationId xmlns:p14="http://schemas.microsoft.com/office/powerpoint/2010/main" val="306322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What are </a:t>
              </a:r>
              <a:r>
                <a:rPr lang="en-US" sz="2400" kern="0" dirty="0" err="1">
                  <a:ln>
                    <a:solidFill>
                      <a:srgbClr val="0072C6">
                        <a:alpha val="0"/>
                      </a:srgbClr>
                    </a:solidFill>
                  </a:ln>
                  <a:solidFill>
                    <a:srgbClr val="FFFFFF"/>
                  </a:solidFill>
                  <a:latin typeface="Segoe UI Light"/>
                </a:rPr>
                <a:t>webhooks</a:t>
              </a:r>
              <a:r>
                <a:rPr lang="en-US" sz="2400" kern="0">
                  <a:ln>
                    <a:solidFill>
                      <a:srgbClr val="0072C6">
                        <a:alpha val="0"/>
                      </a:srgbClr>
                    </a:solidFill>
                  </a:ln>
                  <a:solidFill>
                    <a:srgbClr val="FFFFFF"/>
                  </a:solidFill>
                  <a:latin typeface="Segoe UI Light"/>
                </a:rPr>
                <a:t>?</a:t>
              </a:r>
              <a:endParaRPr lang="en-US" sz="2400" kern="0" dirty="0">
                <a:ln>
                  <a:solidFill>
                    <a:srgbClr val="0072C6">
                      <a:alpha val="0"/>
                    </a:srgbClr>
                  </a:solidFill>
                </a:ln>
                <a:solidFill>
                  <a:srgbClr val="FFFFFF"/>
                </a:solidFill>
                <a:latin typeface="Segoe UI Light"/>
              </a:endParaRP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register </a:t>
              </a:r>
              <a:r>
                <a:rPr lang="en-US" sz="2400" kern="0" dirty="0" err="1">
                  <a:ln>
                    <a:solidFill>
                      <a:srgbClr val="0072C6">
                        <a:alpha val="0"/>
                      </a:srgbClr>
                    </a:solidFill>
                  </a:ln>
                  <a:solidFill>
                    <a:srgbClr val="FFFFFF"/>
                  </a:solidFill>
                  <a:latin typeface="Segoe UI Light"/>
                </a:rPr>
                <a:t>webhooks</a:t>
              </a:r>
              <a:endParaRPr lang="en-US" sz="2400" kern="0" dirty="0">
                <a:ln>
                  <a:solidFill>
                    <a:srgbClr val="0072C6">
                      <a:alpha val="0"/>
                    </a:srgbClr>
                  </a:solidFill>
                </a:ln>
                <a:solidFill>
                  <a:srgbClr val="FFFFFF"/>
                </a:solidFill>
                <a:latin typeface="Segoe UI Light"/>
              </a:endParaRP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77666233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3" y="1961448"/>
            <a:ext cx="4891088" cy="2809875"/>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a:p>
            <a:pPr marL="0" indent="0">
              <a:spcBef>
                <a:spcPts val="1799"/>
              </a:spcBef>
              <a:buNone/>
            </a:pPr>
            <a:r>
              <a:rPr lang="en-US" sz="3198" dirty="0">
                <a:solidFill>
                  <a:schemeClr val="bg1"/>
                </a:solidFill>
              </a:rPr>
              <a:t>Case Studies</a:t>
            </a:r>
          </a:p>
        </p:txBody>
      </p:sp>
      <p:sp>
        <p:nvSpPr>
          <p:cNvPr id="4" name="Content Placeholder 3"/>
          <p:cNvSpPr>
            <a:spLocks noGrp="1"/>
          </p:cNvSpPr>
          <p:nvPr>
            <p:ph type="body" sz="quarter" idx="4294967295"/>
          </p:nvPr>
        </p:nvSpPr>
        <p:spPr>
          <a:xfrm>
            <a:off x="6324993" y="1896770"/>
            <a:ext cx="5133975" cy="2431061"/>
          </a:xfrm>
        </p:spPr>
        <p:txBody>
          <a:bodyPr vert="horz" wrap="square" lIns="228508" tIns="146246" rIns="182806" bIns="146246" rtlCol="0">
            <a:spAutoFit/>
          </a:bodyPr>
          <a:lstStyle/>
          <a:p>
            <a:pPr marL="0" indent="0">
              <a:spcBef>
                <a:spcPts val="1799"/>
              </a:spcBef>
              <a:buNone/>
            </a:pPr>
            <a:r>
              <a:rPr lang="en-US" sz="3598" b="1" dirty="0">
                <a:solidFill>
                  <a:schemeClr val="bg1"/>
                </a:solidFill>
              </a:rPr>
              <a:t>Themes</a:t>
            </a:r>
          </a:p>
          <a:p>
            <a:pPr marL="0" indent="0">
              <a:spcBef>
                <a:spcPts val="800"/>
              </a:spcBef>
              <a:buNone/>
            </a:pPr>
            <a:r>
              <a:rPr lang="en-US" sz="2400" dirty="0">
                <a:solidFill>
                  <a:schemeClr val="bg1"/>
                </a:solidFill>
              </a:rPr>
              <a:t>SharePoint Framework</a:t>
            </a:r>
          </a:p>
          <a:p>
            <a:pPr marL="0" indent="0">
              <a:spcBef>
                <a:spcPts val="800"/>
              </a:spcBef>
              <a:buNone/>
            </a:pPr>
            <a:r>
              <a:rPr lang="en-US" sz="2400" dirty="0">
                <a:solidFill>
                  <a:schemeClr val="bg1"/>
                </a:solidFill>
              </a:rPr>
              <a:t>SharePoint add-ins</a:t>
            </a:r>
          </a:p>
          <a:p>
            <a:pPr marL="0" indent="0">
              <a:spcBef>
                <a:spcPts val="800"/>
              </a:spcBef>
              <a:buNone/>
            </a:pPr>
            <a:r>
              <a:rPr lang="en-US" sz="2400" dirty="0">
                <a:solidFill>
                  <a:schemeClr val="bg1"/>
                </a:solidFill>
              </a:rPr>
              <a:t>Remote API models with SharePoint development</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02" y="5585494"/>
            <a:ext cx="4141792" cy="859665"/>
          </a:xfrm>
          <a:prstGeom prst="rect">
            <a:avLst/>
          </a:prstGeom>
        </p:spPr>
      </p:pic>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2195" y="4924132"/>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t>
            </a:r>
            <a:r>
              <a:rPr lang="en-US" sz="4080" b="1" spc="-71">
                <a:solidFill>
                  <a:schemeClr val="tx2"/>
                </a:solidFill>
                <a:latin typeface="+mj-lt"/>
              </a:rPr>
              <a:t>://aka.ms/SharePointPnP</a:t>
            </a:r>
            <a:endParaRPr lang="fi-FI" sz="4080" b="1" spc="-71" dirty="0">
              <a:solidFill>
                <a:schemeClr val="tx2"/>
              </a:solidFill>
              <a:latin typeface="+mj-lt"/>
            </a:endParaRPr>
          </a:p>
        </p:txBody>
      </p:sp>
      <p:pic>
        <p:nvPicPr>
          <p:cNvPr id="184" name="Picture 2" descr="http://www.logodesignlove.com/images/car/volvo-logotype.jpg"/>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36571" b="61143" l="2000" r="100000">
                        <a14:foregroundMark x1="7600" y1="43429" x2="14000" y2="56857"/>
                        <a14:foregroundMark x1="29400" y1="46000" x2="28800" y2="49429"/>
                        <a14:foregroundMark x1="49600" y1="45143" x2="49000" y2="53143"/>
                        <a14:foregroundMark x1="84200" y1="46571" x2="83800" y2="52571"/>
                      </a14:backgroundRemoval>
                    </a14:imgEffect>
                  </a14:imgLayer>
                </a14:imgProps>
              </a:ext>
              <a:ext uri="{28A0092B-C50C-407E-A947-70E740481C1C}">
                <a14:useLocalDpi xmlns:a14="http://schemas.microsoft.com/office/drawing/2010/main" val="0"/>
              </a:ext>
            </a:extLst>
          </a:blip>
          <a:srcRect t="34083" b="35654"/>
          <a:stretch/>
        </p:blipFill>
        <p:spPr bwMode="auto">
          <a:xfrm>
            <a:off x="3954455" y="5721945"/>
            <a:ext cx="2623558" cy="5557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8875399"/>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1000"/>
                            </p:stCondLst>
                            <p:childTnLst>
                              <p:par>
                                <p:cTn id="9" presetID="2" presetClass="entr" presetSubtype="4" fill="hold" nodeType="afterEffect">
                                  <p:stCondLst>
                                    <p:cond delay="250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ppt_x"/>
                                          </p:val>
                                        </p:tav>
                                        <p:tav tm="100000">
                                          <p:val>
                                            <p:strVal val="#ppt_x"/>
                                          </p:val>
                                        </p:tav>
                                      </p:tavLst>
                                    </p:anim>
                                    <p:anim calcmode="lin" valueType="num">
                                      <p:cBhvr additive="base">
                                        <p:cTn id="12" dur="10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2500"/>
                                  </p:stCondLst>
                                  <p:childTnLst>
                                    <p:set>
                                      <p:cBhvr>
                                        <p:cTn id="14" dur="1" fill="hold">
                                          <p:stCondLst>
                                            <p:cond delay="0"/>
                                          </p:stCondLst>
                                        </p:cTn>
                                        <p:tgtEl>
                                          <p:spTgt spid="184"/>
                                        </p:tgtEl>
                                        <p:attrNameLst>
                                          <p:attrName>style.visibility</p:attrName>
                                        </p:attrNameLst>
                                      </p:cBhvr>
                                      <p:to>
                                        <p:strVal val="visible"/>
                                      </p:to>
                                    </p:set>
                                    <p:anim calcmode="lin" valueType="num">
                                      <p:cBhvr additive="base">
                                        <p:cTn id="15" dur="1000" fill="hold"/>
                                        <p:tgtEl>
                                          <p:spTgt spid="184"/>
                                        </p:tgtEl>
                                        <p:attrNameLst>
                                          <p:attrName>ppt_x</p:attrName>
                                        </p:attrNameLst>
                                      </p:cBhvr>
                                      <p:tavLst>
                                        <p:tav tm="0">
                                          <p:val>
                                            <p:strVal val="#ppt_x"/>
                                          </p:val>
                                        </p:tav>
                                        <p:tav tm="100000">
                                          <p:val>
                                            <p:strVal val="#ppt_x"/>
                                          </p:val>
                                        </p:tav>
                                      </p:tavLst>
                                    </p:anim>
                                    <p:anim calcmode="lin" valueType="num">
                                      <p:cBhvr additive="base">
                                        <p:cTn id="16" dur="1000" fill="hold"/>
                                        <p:tgtEl>
                                          <p:spTgt spid="184"/>
                                        </p:tgtEl>
                                        <p:attrNameLst>
                                          <p:attrName>ppt_y</p:attrName>
                                        </p:attrNameLst>
                                      </p:cBhvr>
                                      <p:tavLst>
                                        <p:tav tm="0">
                                          <p:val>
                                            <p:strVal val="1+#ppt_h/2"/>
                                          </p:val>
                                        </p:tav>
                                        <p:tav tm="100000">
                                          <p:val>
                                            <p:strVal val="#ppt_y"/>
                                          </p:val>
                                        </p:tav>
                                      </p:tavLst>
                                    </p:anim>
                                  </p:childTnLst>
                                </p:cTn>
                              </p:par>
                              <p:par>
                                <p:cTn id="17" presetID="22" presetClass="entr" presetSubtype="8" fill="hold" grpId="0" nodeType="withEffect">
                                  <p:stCondLst>
                                    <p:cond delay="1500"/>
                                  </p:stCondLst>
                                  <p:childTnLst>
                                    <p:set>
                                      <p:cBhvr>
                                        <p:cTn id="18" dur="1" fill="hold">
                                          <p:stCondLst>
                                            <p:cond delay="0"/>
                                          </p:stCondLst>
                                        </p:cTn>
                                        <p:tgtEl>
                                          <p:spTgt spid="187"/>
                                        </p:tgtEl>
                                        <p:attrNameLst>
                                          <p:attrName>style.visibility</p:attrName>
                                        </p:attrNameLst>
                                      </p:cBhvr>
                                      <p:to>
                                        <p:strVal val="visible"/>
                                      </p:to>
                                    </p:set>
                                    <p:animEffect transition="in" filter="wipe(left)">
                                      <p:cBhvr>
                                        <p:cTn id="19" dur="1000"/>
                                        <p:tgtEl>
                                          <p:spTgt spid="187"/>
                                        </p:tgtEl>
                                      </p:cBhvr>
                                    </p:animEffect>
                                  </p:childTnLst>
                                </p:cTn>
                              </p:par>
                              <p:par>
                                <p:cTn id="20" presetID="22" presetClass="entr" presetSubtype="8" fill="hold" nodeType="withEffect">
                                  <p:stCondLst>
                                    <p:cond delay="10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22" presetClass="entr" presetSubtype="8" fill="hold" nodeType="withEffect">
                                  <p:stCondLst>
                                    <p:cond delay="1500"/>
                                  </p:stCondLst>
                                  <p:childTnLst>
                                    <p:set>
                                      <p:cBhvr>
                                        <p:cTn id="24" dur="1" fill="hold">
                                          <p:stCondLst>
                                            <p:cond delay="0"/>
                                          </p:stCondLst>
                                        </p:cTn>
                                        <p:tgtEl>
                                          <p:spTgt spid="561"/>
                                        </p:tgtEl>
                                        <p:attrNameLst>
                                          <p:attrName>style.visibility</p:attrName>
                                        </p:attrNameLst>
                                      </p:cBhvr>
                                      <p:to>
                                        <p:strVal val="visible"/>
                                      </p:to>
                                    </p:set>
                                    <p:animEffect transition="in" filter="wipe(left)">
                                      <p:cBhvr>
                                        <p:cTn id="25" dur="500"/>
                                        <p:tgtEl>
                                          <p:spTgt spid="561"/>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1294"/>
                                        </p:tgtEl>
                                        <p:attrNameLst>
                                          <p:attrName>style.visibility</p:attrName>
                                        </p:attrNameLst>
                                      </p:cBhvr>
                                      <p:to>
                                        <p:strVal val="visible"/>
                                      </p:to>
                                    </p:set>
                                    <p:animEffect transition="in" filter="fade">
                                      <p:cBhvr>
                                        <p:cTn id="28" dur="3000"/>
                                        <p:tgtEl>
                                          <p:spTgt spid="1294"/>
                                        </p:tgtEl>
                                      </p:cBhvr>
                                    </p:animEffect>
                                  </p:childTnLst>
                                </p:cTn>
                              </p:par>
                              <p:par>
                                <p:cTn id="29" presetID="10" presetClass="entr" presetSubtype="0" fill="hold" grpId="0" nodeType="withEffect">
                                  <p:stCondLst>
                                    <p:cond delay="1500"/>
                                  </p:stCondLst>
                                  <p:childTnLst>
                                    <p:set>
                                      <p:cBhvr>
                                        <p:cTn id="30" dur="1" fill="hold">
                                          <p:stCondLst>
                                            <p:cond delay="0"/>
                                          </p:stCondLst>
                                        </p:cTn>
                                        <p:tgtEl>
                                          <p:spTgt spid="1295"/>
                                        </p:tgtEl>
                                        <p:attrNameLst>
                                          <p:attrName>style.visibility</p:attrName>
                                        </p:attrNameLst>
                                      </p:cBhvr>
                                      <p:to>
                                        <p:strVal val="visible"/>
                                      </p:to>
                                    </p:set>
                                    <p:animEffect transition="in" filter="fade">
                                      <p:cBhvr>
                                        <p:cTn id="31" dur="3000"/>
                                        <p:tgtEl>
                                          <p:spTgt spid="1295"/>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1293"/>
                                        </p:tgtEl>
                                        <p:attrNameLst>
                                          <p:attrName>style.visibility</p:attrName>
                                        </p:attrNameLst>
                                      </p:cBhvr>
                                      <p:to>
                                        <p:strVal val="visible"/>
                                      </p:to>
                                    </p:set>
                                    <p:animEffect transition="in" filter="fade">
                                      <p:cBhvr>
                                        <p:cTn id="34" dur="3000"/>
                                        <p:tgtEl>
                                          <p:spTgt spid="1293"/>
                                        </p:tgtEl>
                                      </p:cBhvr>
                                    </p:animEffect>
                                  </p:childTnLst>
                                </p:cTn>
                              </p:par>
                              <p:par>
                                <p:cTn id="35" presetID="10" presetClass="entr" presetSubtype="0" fill="hold" grpId="0" nodeType="withEffect">
                                  <p:stCondLst>
                                    <p:cond delay="1250"/>
                                  </p:stCondLst>
                                  <p:childTnLst>
                                    <p:set>
                                      <p:cBhvr>
                                        <p:cTn id="36" dur="1" fill="hold">
                                          <p:stCondLst>
                                            <p:cond delay="0"/>
                                          </p:stCondLst>
                                        </p:cTn>
                                        <p:tgtEl>
                                          <p:spTgt spid="1292"/>
                                        </p:tgtEl>
                                        <p:attrNameLst>
                                          <p:attrName>style.visibility</p:attrName>
                                        </p:attrNameLst>
                                      </p:cBhvr>
                                      <p:to>
                                        <p:strVal val="visible"/>
                                      </p:to>
                                    </p:set>
                                    <p:animEffect transition="in" filter="fade">
                                      <p:cBhvr>
                                        <p:cTn id="37" dur="3000"/>
                                        <p:tgtEl>
                                          <p:spTgt spid="1292"/>
                                        </p:tgtEl>
                                      </p:cBhvr>
                                    </p:animEffect>
                                  </p:childTnLst>
                                </p:cTn>
                              </p:par>
                              <p:par>
                                <p:cTn id="38" presetID="10" presetClass="entr" presetSubtype="0" fill="hold" grpId="0" nodeType="withEffect">
                                  <p:stCondLst>
                                    <p:cond delay="2000"/>
                                  </p:stCondLst>
                                  <p:childTnLst>
                                    <p:set>
                                      <p:cBhvr>
                                        <p:cTn id="39" dur="1" fill="hold">
                                          <p:stCondLst>
                                            <p:cond delay="0"/>
                                          </p:stCondLst>
                                        </p:cTn>
                                        <p:tgtEl>
                                          <p:spTgt spid="1358"/>
                                        </p:tgtEl>
                                        <p:attrNameLst>
                                          <p:attrName>style.visibility</p:attrName>
                                        </p:attrNameLst>
                                      </p:cBhvr>
                                      <p:to>
                                        <p:strVal val="visible"/>
                                      </p:to>
                                    </p:set>
                                    <p:animEffect transition="in" filter="fade">
                                      <p:cBhvr>
                                        <p:cTn id="40" dur="3000"/>
                                        <p:tgtEl>
                                          <p:spTgt spid="1358"/>
                                        </p:tgtEl>
                                      </p:cBhvr>
                                    </p:animEffect>
                                  </p:childTnLst>
                                </p:cTn>
                              </p:par>
                              <p:par>
                                <p:cTn id="41" presetID="10" presetClass="entr" presetSubtype="0" fill="hold" grpId="0" nodeType="withEffect">
                                  <p:stCondLst>
                                    <p:cond delay="1500"/>
                                  </p:stCondLst>
                                  <p:childTnLst>
                                    <p:set>
                                      <p:cBhvr>
                                        <p:cTn id="42" dur="1" fill="hold">
                                          <p:stCondLst>
                                            <p:cond delay="0"/>
                                          </p:stCondLst>
                                        </p:cTn>
                                        <p:tgtEl>
                                          <p:spTgt spid="1359"/>
                                        </p:tgtEl>
                                        <p:attrNameLst>
                                          <p:attrName>style.visibility</p:attrName>
                                        </p:attrNameLst>
                                      </p:cBhvr>
                                      <p:to>
                                        <p:strVal val="visible"/>
                                      </p:to>
                                    </p:set>
                                    <p:animEffect transition="in" filter="fade">
                                      <p:cBhvr>
                                        <p:cTn id="43" dur="3000"/>
                                        <p:tgtEl>
                                          <p:spTgt spid="1359"/>
                                        </p:tgtEl>
                                      </p:cBhvr>
                                    </p:animEffect>
                                  </p:childTnLst>
                                </p:cTn>
                              </p:par>
                              <p:par>
                                <p:cTn id="44" presetID="42" presetClass="entr" presetSubtype="0" fill="hold" nodeType="withEffect">
                                  <p:stCondLst>
                                    <p:cond delay="5000"/>
                                  </p:stCondLst>
                                  <p:childTnLst>
                                    <p:set>
                                      <p:cBhvr>
                                        <p:cTn id="45" dur="1" fill="hold">
                                          <p:stCondLst>
                                            <p:cond delay="0"/>
                                          </p:stCondLst>
                                        </p:cTn>
                                        <p:tgtEl>
                                          <p:spTgt spid="7"/>
                                        </p:tgtEl>
                                        <p:attrNameLst>
                                          <p:attrName>style.visibility</p:attrName>
                                        </p:attrNameLst>
                                      </p:cBhvr>
                                      <p:to>
                                        <p:strVal val="visible"/>
                                      </p:to>
                                    </p:set>
                                    <p:animEffect transition="in" filter="fade">
                                      <p:cBhvr>
                                        <p:cTn id="46" dur="1000"/>
                                        <p:tgtEl>
                                          <p:spTgt spid="7"/>
                                        </p:tgtEl>
                                      </p:cBhvr>
                                    </p:animEffect>
                                    <p:anim calcmode="lin" valueType="num">
                                      <p:cBhvr>
                                        <p:cTn id="47" dur="1000" fill="hold"/>
                                        <p:tgtEl>
                                          <p:spTgt spid="7"/>
                                        </p:tgtEl>
                                        <p:attrNameLst>
                                          <p:attrName>ppt_x</p:attrName>
                                        </p:attrNameLst>
                                      </p:cBhvr>
                                      <p:tavLst>
                                        <p:tav tm="0">
                                          <p:val>
                                            <p:strVal val="#ppt_x"/>
                                          </p:val>
                                        </p:tav>
                                        <p:tav tm="100000">
                                          <p:val>
                                            <p:strVal val="#ppt_x"/>
                                          </p:val>
                                        </p:tav>
                                      </p:tavLst>
                                    </p:anim>
                                    <p:anim calcmode="lin" valueType="num">
                                      <p:cBhvr>
                                        <p:cTn id="48" dur="1000" fill="hold"/>
                                        <p:tgtEl>
                                          <p:spTgt spid="7"/>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5500"/>
                                  </p:stCondLst>
                                  <p:childTnLst>
                                    <p:set>
                                      <p:cBhvr>
                                        <p:cTn id="50" dur="1" fill="hold">
                                          <p:stCondLst>
                                            <p:cond delay="0"/>
                                          </p:stCondLst>
                                        </p:cTn>
                                        <p:tgtEl>
                                          <p:spTgt spid="560"/>
                                        </p:tgtEl>
                                        <p:attrNameLst>
                                          <p:attrName>style.visibility</p:attrName>
                                        </p:attrNameLst>
                                      </p:cBhvr>
                                      <p:to>
                                        <p:strVal val="visible"/>
                                      </p:to>
                                    </p:set>
                                    <p:animEffect transition="in" filter="fade">
                                      <p:cBhvr>
                                        <p:cTn id="51" dur="1000"/>
                                        <p:tgtEl>
                                          <p:spTgt spid="560"/>
                                        </p:tgtEl>
                                      </p:cBhvr>
                                    </p:animEffect>
                                    <p:anim calcmode="lin" valueType="num">
                                      <p:cBhvr>
                                        <p:cTn id="52" dur="1000" fill="hold"/>
                                        <p:tgtEl>
                                          <p:spTgt spid="560"/>
                                        </p:tgtEl>
                                        <p:attrNameLst>
                                          <p:attrName>ppt_x</p:attrName>
                                        </p:attrNameLst>
                                      </p:cBhvr>
                                      <p:tavLst>
                                        <p:tav tm="0">
                                          <p:val>
                                            <p:strVal val="#ppt_x"/>
                                          </p:val>
                                        </p:tav>
                                        <p:tav tm="100000">
                                          <p:val>
                                            <p:strVal val="#ppt_x"/>
                                          </p:val>
                                        </p:tav>
                                      </p:tavLst>
                                    </p:anim>
                                    <p:anim calcmode="lin" valueType="num">
                                      <p:cBhvr>
                                        <p:cTn id="53" dur="1000" fill="hold"/>
                                        <p:tgtEl>
                                          <p:spTgt spid="560"/>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6000"/>
                                  </p:stCondLst>
                                  <p:childTnLst>
                                    <p:set>
                                      <p:cBhvr>
                                        <p:cTn id="55" dur="1" fill="hold">
                                          <p:stCondLst>
                                            <p:cond delay="0"/>
                                          </p:stCondLst>
                                        </p:cTn>
                                        <p:tgtEl>
                                          <p:spTgt spid="12"/>
                                        </p:tgtEl>
                                        <p:attrNameLst>
                                          <p:attrName>style.visibility</p:attrName>
                                        </p:attrNameLst>
                                      </p:cBhvr>
                                      <p:to>
                                        <p:strVal val="visible"/>
                                      </p:to>
                                    </p:set>
                                    <p:animEffect transition="in" filter="fade">
                                      <p:cBhvr>
                                        <p:cTn id="56" dur="1000"/>
                                        <p:tgtEl>
                                          <p:spTgt spid="12"/>
                                        </p:tgtEl>
                                      </p:cBhvr>
                                    </p:animEffect>
                                    <p:anim calcmode="lin" valueType="num">
                                      <p:cBhvr>
                                        <p:cTn id="57" dur="1000" fill="hold"/>
                                        <p:tgtEl>
                                          <p:spTgt spid="12"/>
                                        </p:tgtEl>
                                        <p:attrNameLst>
                                          <p:attrName>ppt_x</p:attrName>
                                        </p:attrNameLst>
                                      </p:cBhvr>
                                      <p:tavLst>
                                        <p:tav tm="0">
                                          <p:val>
                                            <p:strVal val="#ppt_x"/>
                                          </p:val>
                                        </p:tav>
                                        <p:tav tm="100000">
                                          <p:val>
                                            <p:strVal val="#ppt_x"/>
                                          </p:val>
                                        </p:tav>
                                      </p:tavLst>
                                    </p:anim>
                                    <p:anim calcmode="lin" valueType="num">
                                      <p:cBhvr>
                                        <p:cTn id="58" dur="1000" fill="hold"/>
                                        <p:tgtEl>
                                          <p:spTgt spid="12"/>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650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1000"/>
                                        <p:tgtEl>
                                          <p:spTgt spid="10"/>
                                        </p:tgtEl>
                                      </p:cBhvr>
                                    </p:animEffect>
                                    <p:anim calcmode="lin" valueType="num">
                                      <p:cBhvr>
                                        <p:cTn id="62" dur="1000" fill="hold"/>
                                        <p:tgtEl>
                                          <p:spTgt spid="10"/>
                                        </p:tgtEl>
                                        <p:attrNameLst>
                                          <p:attrName>ppt_x</p:attrName>
                                        </p:attrNameLst>
                                      </p:cBhvr>
                                      <p:tavLst>
                                        <p:tav tm="0">
                                          <p:val>
                                            <p:strVal val="#ppt_x"/>
                                          </p:val>
                                        </p:tav>
                                        <p:tav tm="100000">
                                          <p:val>
                                            <p:strVal val="#ppt_x"/>
                                          </p:val>
                                        </p:tav>
                                      </p:tavLst>
                                    </p:anim>
                                    <p:anim calcmode="lin" valueType="num">
                                      <p:cBhvr>
                                        <p:cTn id="63" dur="1000" fill="hold"/>
                                        <p:tgtEl>
                                          <p:spTgt spid="10"/>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7000"/>
                                  </p:stCondLst>
                                  <p:childTnLst>
                                    <p:set>
                                      <p:cBhvr>
                                        <p:cTn id="65" dur="1" fill="hold">
                                          <p:stCondLst>
                                            <p:cond delay="0"/>
                                          </p:stCondLst>
                                        </p:cTn>
                                        <p:tgtEl>
                                          <p:spTgt spid="11"/>
                                        </p:tgtEl>
                                        <p:attrNameLst>
                                          <p:attrName>style.visibility</p:attrName>
                                        </p:attrNameLst>
                                      </p:cBhvr>
                                      <p:to>
                                        <p:strVal val="visible"/>
                                      </p:to>
                                    </p:set>
                                    <p:animEffect transition="in" filter="fade">
                                      <p:cBhvr>
                                        <p:cTn id="66" dur="1000"/>
                                        <p:tgtEl>
                                          <p:spTgt spid="11"/>
                                        </p:tgtEl>
                                      </p:cBhvr>
                                    </p:animEffect>
                                    <p:anim calcmode="lin" valueType="num">
                                      <p:cBhvr>
                                        <p:cTn id="67" dur="1000" fill="hold"/>
                                        <p:tgtEl>
                                          <p:spTgt spid="11"/>
                                        </p:tgtEl>
                                        <p:attrNameLst>
                                          <p:attrName>ppt_x</p:attrName>
                                        </p:attrNameLst>
                                      </p:cBhvr>
                                      <p:tavLst>
                                        <p:tav tm="0">
                                          <p:val>
                                            <p:strVal val="#ppt_x"/>
                                          </p:val>
                                        </p:tav>
                                        <p:tav tm="100000">
                                          <p:val>
                                            <p:strVal val="#ppt_x"/>
                                          </p:val>
                                        </p:tav>
                                      </p:tavLst>
                                    </p:anim>
                                    <p:anim calcmode="lin" valueType="num">
                                      <p:cBhvr>
                                        <p:cTn id="6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What are </a:t>
              </a:r>
              <a:r>
                <a:rPr lang="en-US" sz="2400" kern="0" dirty="0" err="1">
                  <a:ln>
                    <a:solidFill>
                      <a:srgbClr val="0072C6">
                        <a:alpha val="0"/>
                      </a:srgbClr>
                    </a:solidFill>
                  </a:ln>
                  <a:solidFill>
                    <a:srgbClr val="FFFFFF"/>
                  </a:solidFill>
                  <a:latin typeface="Segoe UI Light"/>
                </a:rPr>
                <a:t>webhooks</a:t>
              </a:r>
              <a:r>
                <a:rPr lang="en-US" sz="2400" kern="0" dirty="0">
                  <a:ln>
                    <a:solidFill>
                      <a:srgbClr val="0072C6">
                        <a:alpha val="0"/>
                      </a:srgbClr>
                    </a:solidFill>
                  </a:ln>
                  <a:solidFill>
                    <a:srgbClr val="FFFFFF"/>
                  </a:solidFill>
                  <a:latin typeface="Segoe UI Light"/>
                </a:rPr>
                <a:t>?</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register </a:t>
              </a:r>
              <a:r>
                <a:rPr lang="en-US" sz="2400" kern="0" dirty="0" err="1">
                  <a:ln>
                    <a:solidFill>
                      <a:srgbClr val="0072C6">
                        <a:alpha val="0"/>
                      </a:srgbClr>
                    </a:solidFill>
                  </a:ln>
                  <a:solidFill>
                    <a:srgbClr val="FFFFFF"/>
                  </a:solidFill>
                  <a:latin typeface="Segoe UI Light"/>
                </a:rPr>
                <a:t>webhooks</a:t>
              </a:r>
              <a:endParaRPr lang="en-US" sz="2400" kern="0" dirty="0">
                <a:ln>
                  <a:solidFill>
                    <a:srgbClr val="0072C6">
                      <a:alpha val="0"/>
                    </a:srgbClr>
                  </a:solidFill>
                </a:ln>
                <a:solidFill>
                  <a:srgbClr val="FFFFFF"/>
                </a:solidFill>
                <a:latin typeface="Segoe UI Light"/>
              </a:endParaRP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9" y="773112"/>
            <a:ext cx="11889564" cy="917575"/>
          </a:xfrm>
        </p:spPr>
        <p:txBody>
          <a:bodyPr/>
          <a:lstStyle/>
          <a:p>
            <a:r>
              <a:rPr lang="en-US" dirty="0" err="1"/>
              <a:t>Webhooks</a:t>
            </a:r>
            <a:endParaRPr lang="en-US" dirty="0"/>
          </a:p>
        </p:txBody>
      </p:sp>
      <p:sp>
        <p:nvSpPr>
          <p:cNvPr id="4" name="Text Placeholder 3"/>
          <p:cNvSpPr>
            <a:spLocks noGrp="1"/>
          </p:cNvSpPr>
          <p:nvPr>
            <p:ph type="body" sz="quarter" idx="10"/>
          </p:nvPr>
        </p:nvSpPr>
        <p:spPr>
          <a:xfrm>
            <a:off x="274638" y="2963862"/>
            <a:ext cx="11887200" cy="3016210"/>
          </a:xfrm>
        </p:spPr>
        <p:txBody>
          <a:bodyPr/>
          <a:lstStyle/>
          <a:p>
            <a:pPr>
              <a:spcBef>
                <a:spcPts val="1200"/>
              </a:spcBef>
            </a:pPr>
            <a:r>
              <a:rPr lang="en-US" sz="3200" dirty="0"/>
              <a:t>Web standard</a:t>
            </a:r>
          </a:p>
          <a:p>
            <a:pPr>
              <a:spcBef>
                <a:spcPts val="1200"/>
              </a:spcBef>
            </a:pPr>
            <a:r>
              <a:rPr lang="en-US" sz="3200" dirty="0"/>
              <a:t>Simple registration protocol</a:t>
            </a:r>
          </a:p>
          <a:p>
            <a:pPr>
              <a:spcBef>
                <a:spcPts val="1200"/>
              </a:spcBef>
            </a:pPr>
            <a:r>
              <a:rPr lang="en-US" sz="3200" dirty="0"/>
              <a:t>Lists and list items</a:t>
            </a:r>
          </a:p>
          <a:p>
            <a:pPr>
              <a:spcBef>
                <a:spcPts val="1200"/>
              </a:spcBef>
            </a:pPr>
            <a:r>
              <a:rPr lang="en-US" sz="3200" dirty="0"/>
              <a:t>Robust – change log based with retry logic</a:t>
            </a:r>
          </a:p>
          <a:p>
            <a:pPr>
              <a:spcBef>
                <a:spcPts val="1200"/>
              </a:spcBef>
            </a:pPr>
            <a:endParaRPr lang="en-US" sz="3200" dirty="0"/>
          </a:p>
        </p:txBody>
      </p:sp>
      <p:cxnSp>
        <p:nvCxnSpPr>
          <p:cNvPr id="5" name="Straight Connector 4"/>
          <p:cNvCxnSpPr/>
          <p:nvPr/>
        </p:nvCxnSpPr>
        <p:spPr>
          <a:xfrm>
            <a:off x="0" y="2278062"/>
            <a:ext cx="12463462" cy="0"/>
          </a:xfrm>
          <a:prstGeom prst="line">
            <a:avLst/>
          </a:prstGeom>
          <a:ln>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 name="Oval 6"/>
          <p:cNvSpPr/>
          <p:nvPr/>
        </p:nvSpPr>
        <p:spPr bwMode="auto">
          <a:xfrm>
            <a:off x="9875837" y="1414150"/>
            <a:ext cx="1727824" cy="1727824"/>
          </a:xfrm>
          <a:prstGeom prst="ellipse">
            <a:avLst/>
          </a:prstGeom>
          <a:solidFill>
            <a:schemeClr val="bg2"/>
          </a:solidFill>
          <a:ln w="12700">
            <a:solidFill>
              <a:schemeClr val="tx1">
                <a:lumMod val="20000"/>
                <a:lumOff val="80000"/>
              </a:scheme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grpSp>
        <p:nvGrpSpPr>
          <p:cNvPr id="17" name="Group 4"/>
          <p:cNvGrpSpPr>
            <a:grpSpLocks noChangeAspect="1"/>
          </p:cNvGrpSpPr>
          <p:nvPr/>
        </p:nvGrpSpPr>
        <p:grpSpPr bwMode="auto">
          <a:xfrm>
            <a:off x="10390043" y="2020249"/>
            <a:ext cx="699413" cy="515626"/>
            <a:chOff x="3780" y="2102"/>
            <a:chExt cx="274" cy="202"/>
          </a:xfrm>
          <a:solidFill>
            <a:schemeClr val="tx2"/>
          </a:solidFill>
        </p:grpSpPr>
        <p:sp>
          <p:nvSpPr>
            <p:cNvPr id="19" name="Freeform 5"/>
            <p:cNvSpPr>
              <a:spLocks noEditPoints="1"/>
            </p:cNvSpPr>
            <p:nvPr/>
          </p:nvSpPr>
          <p:spPr bwMode="auto">
            <a:xfrm>
              <a:off x="3780" y="2102"/>
              <a:ext cx="274" cy="202"/>
            </a:xfrm>
            <a:custGeom>
              <a:avLst/>
              <a:gdLst>
                <a:gd name="T0" fmla="*/ 0 w 274"/>
                <a:gd name="T1" fmla="*/ 0 h 202"/>
                <a:gd name="T2" fmla="*/ 0 w 274"/>
                <a:gd name="T3" fmla="*/ 9 h 202"/>
                <a:gd name="T4" fmla="*/ 0 w 274"/>
                <a:gd name="T5" fmla="*/ 19 h 202"/>
                <a:gd name="T6" fmla="*/ 0 w 274"/>
                <a:gd name="T7" fmla="*/ 147 h 202"/>
                <a:gd name="T8" fmla="*/ 0 w 274"/>
                <a:gd name="T9" fmla="*/ 156 h 202"/>
                <a:gd name="T10" fmla="*/ 0 w 274"/>
                <a:gd name="T11" fmla="*/ 165 h 202"/>
                <a:gd name="T12" fmla="*/ 128 w 274"/>
                <a:gd name="T13" fmla="*/ 165 h 202"/>
                <a:gd name="T14" fmla="*/ 128 w 274"/>
                <a:gd name="T15" fmla="*/ 183 h 202"/>
                <a:gd name="T16" fmla="*/ 91 w 274"/>
                <a:gd name="T17" fmla="*/ 183 h 202"/>
                <a:gd name="T18" fmla="*/ 91 w 274"/>
                <a:gd name="T19" fmla="*/ 202 h 202"/>
                <a:gd name="T20" fmla="*/ 183 w 274"/>
                <a:gd name="T21" fmla="*/ 202 h 202"/>
                <a:gd name="T22" fmla="*/ 183 w 274"/>
                <a:gd name="T23" fmla="*/ 183 h 202"/>
                <a:gd name="T24" fmla="*/ 146 w 274"/>
                <a:gd name="T25" fmla="*/ 183 h 202"/>
                <a:gd name="T26" fmla="*/ 146 w 274"/>
                <a:gd name="T27" fmla="*/ 165 h 202"/>
                <a:gd name="T28" fmla="*/ 256 w 274"/>
                <a:gd name="T29" fmla="*/ 165 h 202"/>
                <a:gd name="T30" fmla="*/ 265 w 274"/>
                <a:gd name="T31" fmla="*/ 165 h 202"/>
                <a:gd name="T32" fmla="*/ 274 w 274"/>
                <a:gd name="T33" fmla="*/ 165 h 202"/>
                <a:gd name="T34" fmla="*/ 274 w 274"/>
                <a:gd name="T35" fmla="*/ 19 h 202"/>
                <a:gd name="T36" fmla="*/ 274 w 274"/>
                <a:gd name="T37" fmla="*/ 9 h 202"/>
                <a:gd name="T38" fmla="*/ 274 w 274"/>
                <a:gd name="T39" fmla="*/ 0 h 202"/>
                <a:gd name="T40" fmla="*/ 0 w 274"/>
                <a:gd name="T41" fmla="*/ 0 h 202"/>
                <a:gd name="T42" fmla="*/ 256 w 274"/>
                <a:gd name="T43" fmla="*/ 147 h 202"/>
                <a:gd name="T44" fmla="*/ 18 w 274"/>
                <a:gd name="T45" fmla="*/ 147 h 202"/>
                <a:gd name="T46" fmla="*/ 18 w 274"/>
                <a:gd name="T47" fmla="*/ 19 h 202"/>
                <a:gd name="T48" fmla="*/ 256 w 274"/>
                <a:gd name="T49" fmla="*/ 19 h 202"/>
                <a:gd name="T50" fmla="*/ 256 w 274"/>
                <a:gd name="T51" fmla="*/ 1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74" h="202">
                  <a:moveTo>
                    <a:pt x="0" y="0"/>
                  </a:moveTo>
                  <a:lnTo>
                    <a:pt x="0" y="9"/>
                  </a:lnTo>
                  <a:lnTo>
                    <a:pt x="0" y="19"/>
                  </a:lnTo>
                  <a:lnTo>
                    <a:pt x="0" y="147"/>
                  </a:lnTo>
                  <a:lnTo>
                    <a:pt x="0" y="156"/>
                  </a:lnTo>
                  <a:lnTo>
                    <a:pt x="0" y="165"/>
                  </a:lnTo>
                  <a:lnTo>
                    <a:pt x="128" y="165"/>
                  </a:lnTo>
                  <a:lnTo>
                    <a:pt x="128" y="183"/>
                  </a:lnTo>
                  <a:lnTo>
                    <a:pt x="91" y="183"/>
                  </a:lnTo>
                  <a:lnTo>
                    <a:pt x="91" y="202"/>
                  </a:lnTo>
                  <a:lnTo>
                    <a:pt x="183" y="202"/>
                  </a:lnTo>
                  <a:lnTo>
                    <a:pt x="183" y="183"/>
                  </a:lnTo>
                  <a:lnTo>
                    <a:pt x="146" y="183"/>
                  </a:lnTo>
                  <a:lnTo>
                    <a:pt x="146" y="165"/>
                  </a:lnTo>
                  <a:lnTo>
                    <a:pt x="256" y="165"/>
                  </a:lnTo>
                  <a:lnTo>
                    <a:pt x="265" y="165"/>
                  </a:lnTo>
                  <a:lnTo>
                    <a:pt x="274" y="165"/>
                  </a:lnTo>
                  <a:lnTo>
                    <a:pt x="274" y="19"/>
                  </a:lnTo>
                  <a:lnTo>
                    <a:pt x="274" y="9"/>
                  </a:lnTo>
                  <a:lnTo>
                    <a:pt x="274" y="0"/>
                  </a:lnTo>
                  <a:lnTo>
                    <a:pt x="0" y="0"/>
                  </a:lnTo>
                  <a:close/>
                  <a:moveTo>
                    <a:pt x="256" y="147"/>
                  </a:moveTo>
                  <a:lnTo>
                    <a:pt x="18" y="147"/>
                  </a:lnTo>
                  <a:lnTo>
                    <a:pt x="18" y="19"/>
                  </a:lnTo>
                  <a:lnTo>
                    <a:pt x="256" y="19"/>
                  </a:lnTo>
                  <a:lnTo>
                    <a:pt x="256" y="147"/>
                  </a:lnTo>
                  <a:close/>
                </a:path>
              </a:pathLst>
            </a:custGeom>
            <a:grpFill/>
            <a:ln w="9525">
              <a:solidFill>
                <a:schemeClr val="bg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Rectangle 6"/>
            <p:cNvSpPr>
              <a:spLocks noChangeArrowheads="1"/>
            </p:cNvSpPr>
            <p:nvPr/>
          </p:nvSpPr>
          <p:spPr bwMode="auto">
            <a:xfrm>
              <a:off x="3817" y="2212"/>
              <a:ext cx="200" cy="18"/>
            </a:xfrm>
            <a:prstGeom prst="rect">
              <a:avLst/>
            </a:prstGeom>
            <a:grpFill/>
            <a:ln w="9525">
              <a:solidFill>
                <a:schemeClr val="bg2"/>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5752199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3877985"/>
          </a:xfrm>
        </p:spPr>
        <p:txBody>
          <a:bodyPr/>
          <a:lstStyle/>
          <a:p>
            <a:r>
              <a:rPr lang="en-US" dirty="0"/>
              <a:t>A </a:t>
            </a:r>
            <a:r>
              <a:rPr lang="en-US" dirty="0" err="1"/>
              <a:t>Webhook</a:t>
            </a:r>
            <a:r>
              <a:rPr lang="en-US" dirty="0"/>
              <a:t> is “a way to be notified of a done change”</a:t>
            </a:r>
            <a:r>
              <a:rPr lang="en-US" dirty="0">
                <a:sym typeface="Wingdings" panose="05000000000000000000" pitchFamily="2" charset="2"/>
              </a:rPr>
              <a:t> </a:t>
            </a:r>
            <a:r>
              <a:rPr lang="en-US" b="1" dirty="0">
                <a:sym typeface="Wingdings" panose="05000000000000000000" pitchFamily="2" charset="2"/>
              </a:rPr>
              <a:t>push</a:t>
            </a:r>
            <a:r>
              <a:rPr lang="en-US" dirty="0">
                <a:sym typeface="Wingdings" panose="05000000000000000000" pitchFamily="2" charset="2"/>
              </a:rPr>
              <a:t> model instead of a pull model</a:t>
            </a:r>
          </a:p>
          <a:p>
            <a:pPr lvl="1"/>
            <a:r>
              <a:rPr lang="en-US" dirty="0">
                <a:sym typeface="Wingdings" panose="05000000000000000000" pitchFamily="2" charset="2"/>
              </a:rPr>
              <a:t>No synchronous (“-</a:t>
            </a:r>
            <a:r>
              <a:rPr lang="en-US" dirty="0" err="1">
                <a:sym typeface="Wingdings" panose="05000000000000000000" pitchFamily="2" charset="2"/>
              </a:rPr>
              <a:t>ing</a:t>
            </a:r>
            <a:r>
              <a:rPr lang="en-US" dirty="0">
                <a:sym typeface="Wingdings" panose="05000000000000000000" pitchFamily="2" charset="2"/>
              </a:rPr>
              <a:t>”) event support, keep on using RER’s for that</a:t>
            </a:r>
            <a:endParaRPr lang="en-US" dirty="0"/>
          </a:p>
          <a:p>
            <a:r>
              <a:rPr lang="en-US" dirty="0"/>
              <a:t>Universal model used not just by Office 365 (e.g. WordPress, GitHub, MailChimp, etc.)</a:t>
            </a:r>
          </a:p>
          <a:p>
            <a:r>
              <a:rPr lang="en-US" dirty="0"/>
              <a:t>Today in production for OneDrive, Outlook</a:t>
            </a:r>
          </a:p>
          <a:p>
            <a:pPr lvl="1"/>
            <a:r>
              <a:rPr lang="en-US" dirty="0"/>
              <a:t>Developer preview for SharePoint Online</a:t>
            </a:r>
            <a:endParaRPr lang="nl-BE" dirty="0"/>
          </a:p>
        </p:txBody>
      </p:sp>
      <p:sp>
        <p:nvSpPr>
          <p:cNvPr id="5" name="Title 4"/>
          <p:cNvSpPr>
            <a:spLocks noGrp="1"/>
          </p:cNvSpPr>
          <p:nvPr>
            <p:ph type="title"/>
          </p:nvPr>
        </p:nvSpPr>
        <p:spPr/>
        <p:txBody>
          <a:bodyPr/>
          <a:lstStyle/>
          <a:p>
            <a:r>
              <a:rPr lang="en-US" dirty="0"/>
              <a:t>What are </a:t>
            </a:r>
            <a:r>
              <a:rPr lang="en-US" dirty="0" err="1"/>
              <a:t>Webhooks</a:t>
            </a:r>
            <a:r>
              <a:rPr lang="en-US" dirty="0"/>
              <a:t>?</a:t>
            </a:r>
            <a:endParaRPr lang="nl-BE" dirty="0"/>
          </a:p>
        </p:txBody>
      </p:sp>
    </p:spTree>
    <p:extLst>
      <p:ext uri="{BB962C8B-B14F-4D97-AF65-F5344CB8AC3E}">
        <p14:creationId xmlns:p14="http://schemas.microsoft.com/office/powerpoint/2010/main" val="1271499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232202"/>
          </a:xfrm>
        </p:spPr>
        <p:txBody>
          <a:bodyPr/>
          <a:lstStyle/>
          <a:p>
            <a:r>
              <a:rPr lang="en-US" sz="3200" dirty="0"/>
              <a:t>Supported asynchronous list item events in SharePoint</a:t>
            </a:r>
          </a:p>
          <a:p>
            <a:pPr lvl="1"/>
            <a:r>
              <a:rPr lang="en-US" dirty="0" err="1"/>
              <a:t>ItemAdded</a:t>
            </a:r>
            <a:endParaRPr lang="en-US" dirty="0"/>
          </a:p>
          <a:p>
            <a:pPr lvl="1"/>
            <a:r>
              <a:rPr lang="en-US" dirty="0" err="1"/>
              <a:t>ItemUpdated</a:t>
            </a:r>
            <a:endParaRPr lang="en-US" dirty="0"/>
          </a:p>
          <a:p>
            <a:pPr lvl="1"/>
            <a:r>
              <a:rPr lang="en-US" dirty="0" err="1"/>
              <a:t>ItemDeleted</a:t>
            </a:r>
            <a:endParaRPr lang="en-US" dirty="0"/>
          </a:p>
          <a:p>
            <a:pPr lvl="1"/>
            <a:r>
              <a:rPr lang="en-US" dirty="0" err="1"/>
              <a:t>ItemCheckedOut</a:t>
            </a:r>
            <a:endParaRPr lang="en-US" dirty="0"/>
          </a:p>
          <a:p>
            <a:pPr lvl="1"/>
            <a:r>
              <a:rPr lang="en-US" dirty="0" err="1"/>
              <a:t>ItemCheckedIn</a:t>
            </a:r>
            <a:endParaRPr lang="en-US" dirty="0"/>
          </a:p>
          <a:p>
            <a:pPr lvl="1"/>
            <a:r>
              <a:rPr lang="en-US" dirty="0" err="1"/>
              <a:t>ItemUncheckedOut</a:t>
            </a:r>
            <a:endParaRPr lang="en-US" dirty="0"/>
          </a:p>
          <a:p>
            <a:pPr lvl="1"/>
            <a:r>
              <a:rPr lang="en-US" dirty="0" err="1"/>
              <a:t>ItemAttachmentAdded</a:t>
            </a:r>
            <a:endParaRPr lang="en-US" dirty="0"/>
          </a:p>
          <a:p>
            <a:pPr lvl="1"/>
            <a:r>
              <a:rPr lang="en-US" dirty="0" err="1"/>
              <a:t>ItemAttachmentDeleted</a:t>
            </a:r>
            <a:endParaRPr lang="en-US" dirty="0"/>
          </a:p>
          <a:p>
            <a:pPr lvl="1"/>
            <a:r>
              <a:rPr lang="en-US" dirty="0" err="1"/>
              <a:t>ItemFileMoved</a:t>
            </a:r>
            <a:endParaRPr lang="en-US" dirty="0"/>
          </a:p>
          <a:p>
            <a:pPr lvl="1"/>
            <a:r>
              <a:rPr lang="en-US" dirty="0" err="1"/>
              <a:t>ItemVersionDeleted</a:t>
            </a:r>
            <a:endParaRPr lang="en-US" dirty="0"/>
          </a:p>
          <a:p>
            <a:pPr lvl="1"/>
            <a:r>
              <a:rPr lang="en-US" dirty="0" err="1"/>
              <a:t>ItemFileConverted</a:t>
            </a:r>
            <a:endParaRPr lang="en-US" dirty="0"/>
          </a:p>
          <a:p>
            <a:r>
              <a:rPr lang="en-US" sz="3200" dirty="0"/>
              <a:t>Synchronous events are not supported in </a:t>
            </a:r>
            <a:r>
              <a:rPr lang="en-US" sz="3200" dirty="0" err="1"/>
              <a:t>webhooks</a:t>
            </a:r>
            <a:endParaRPr lang="en-US" sz="3200" dirty="0"/>
          </a:p>
          <a:p>
            <a:endParaRPr lang="en-US" sz="2000" dirty="0"/>
          </a:p>
        </p:txBody>
      </p:sp>
      <p:sp>
        <p:nvSpPr>
          <p:cNvPr id="3" name="Title 2"/>
          <p:cNvSpPr>
            <a:spLocks noGrp="1"/>
          </p:cNvSpPr>
          <p:nvPr>
            <p:ph type="title"/>
          </p:nvPr>
        </p:nvSpPr>
        <p:spPr/>
        <p:txBody>
          <a:bodyPr/>
          <a:lstStyle/>
          <a:p>
            <a:r>
              <a:rPr lang="en-US" dirty="0" err="1"/>
              <a:t>Webhook</a:t>
            </a:r>
            <a:r>
              <a:rPr lang="en-US" dirty="0"/>
              <a:t>-enabled list item event types</a:t>
            </a:r>
          </a:p>
        </p:txBody>
      </p:sp>
    </p:spTree>
    <p:extLst>
      <p:ext uri="{BB962C8B-B14F-4D97-AF65-F5344CB8AC3E}">
        <p14:creationId xmlns:p14="http://schemas.microsoft.com/office/powerpoint/2010/main" val="368801892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462760"/>
          </a:xfrm>
        </p:spPr>
        <p:txBody>
          <a:bodyPr/>
          <a:lstStyle/>
          <a:p>
            <a:r>
              <a:rPr lang="en-US" dirty="0"/>
              <a:t>Microsoft Azure Active Directory (AD) applications</a:t>
            </a:r>
          </a:p>
          <a:p>
            <a:pPr lvl="1"/>
            <a:r>
              <a:rPr lang="en-US" dirty="0"/>
              <a:t>Set the following Azure AD application permissions</a:t>
            </a:r>
          </a:p>
          <a:p>
            <a:pPr lvl="1"/>
            <a:endParaRPr lang="en-US" dirty="0"/>
          </a:p>
          <a:p>
            <a:pPr lvl="1"/>
            <a:endParaRPr lang="en-US" dirty="0"/>
          </a:p>
          <a:p>
            <a:pPr lvl="1"/>
            <a:endParaRPr lang="en-US" dirty="0"/>
          </a:p>
          <a:p>
            <a:pPr lvl="1"/>
            <a:endParaRPr lang="en-US" dirty="0"/>
          </a:p>
          <a:p>
            <a:pPr lvl="1"/>
            <a:endParaRPr lang="en-US" dirty="0"/>
          </a:p>
          <a:p>
            <a:r>
              <a:rPr lang="en-US" dirty="0"/>
              <a:t>SharePoint add-in</a:t>
            </a:r>
          </a:p>
          <a:p>
            <a:pPr lvl="1"/>
            <a:r>
              <a:rPr lang="en-US" dirty="0"/>
              <a:t>Set the following SharePoint Add-in permissions (or higher)</a:t>
            </a:r>
          </a:p>
          <a:p>
            <a:endParaRPr lang="en-US" dirty="0"/>
          </a:p>
        </p:txBody>
      </p:sp>
      <p:sp>
        <p:nvSpPr>
          <p:cNvPr id="3" name="Title 2"/>
          <p:cNvSpPr>
            <a:spLocks noGrp="1"/>
          </p:cNvSpPr>
          <p:nvPr>
            <p:ph type="title"/>
          </p:nvPr>
        </p:nvSpPr>
        <p:spPr/>
        <p:txBody>
          <a:bodyPr/>
          <a:lstStyle/>
          <a:p>
            <a:r>
              <a:rPr lang="en-US" sz="4400" dirty="0"/>
              <a:t>Required Permissions To Register </a:t>
            </a:r>
            <a:r>
              <a:rPr lang="en-US" sz="4400" dirty="0" err="1"/>
              <a:t>Webhooks</a:t>
            </a:r>
            <a:endParaRPr lang="en-US" sz="4400" dirty="0"/>
          </a:p>
        </p:txBody>
      </p:sp>
      <p:graphicFrame>
        <p:nvGraphicFramePr>
          <p:cNvPr id="6" name="Table 5"/>
          <p:cNvGraphicFramePr>
            <a:graphicFrameLocks noGrp="1"/>
          </p:cNvGraphicFramePr>
          <p:nvPr>
            <p:extLst>
              <p:ext uri="{D42A27DB-BD31-4B8C-83A1-F6EECF244321}">
                <p14:modId xmlns:p14="http://schemas.microsoft.com/office/powerpoint/2010/main" val="686406662"/>
              </p:ext>
            </p:extLst>
          </p:nvPr>
        </p:nvGraphicFramePr>
        <p:xfrm>
          <a:off x="1033661" y="2561158"/>
          <a:ext cx="6659054" cy="975360"/>
        </p:xfrm>
        <a:graphic>
          <a:graphicData uri="http://schemas.openxmlformats.org/drawingml/2006/table">
            <a:tbl>
              <a:tblPr>
                <a:tableStyleId>{5FD0F851-EC5A-4D38-B0AD-8093EC10F338}</a:tableStyleId>
              </a:tblPr>
              <a:tblGrid>
                <a:gridCol w="3329527">
                  <a:extLst>
                    <a:ext uri="{9D8B030D-6E8A-4147-A177-3AD203B41FA5}">
                      <a16:colId xmlns:a16="http://schemas.microsoft.com/office/drawing/2014/main" val="3251983201"/>
                    </a:ext>
                  </a:extLst>
                </a:gridCol>
                <a:gridCol w="3329527">
                  <a:extLst>
                    <a:ext uri="{9D8B030D-6E8A-4147-A177-3AD203B41FA5}">
                      <a16:colId xmlns:a16="http://schemas.microsoft.com/office/drawing/2014/main" val="3494648711"/>
                    </a:ext>
                  </a:extLst>
                </a:gridCol>
              </a:tblGrid>
              <a:tr h="0">
                <a:tc>
                  <a:txBody>
                    <a:bodyPr/>
                    <a:lstStyle/>
                    <a:p>
                      <a:pPr algn="l"/>
                      <a:r>
                        <a:rPr lang="en-US" dirty="0">
                          <a:solidFill>
                            <a:schemeClr val="bg1"/>
                          </a:solidFill>
                          <a:effectLst/>
                        </a:rPr>
                        <a:t>Application</a:t>
                      </a:r>
                      <a:endParaRPr lang="en-US" b="1" dirty="0">
                        <a:solidFill>
                          <a:schemeClr val="bg1"/>
                        </a:solidFill>
                        <a:effectLst/>
                      </a:endParaRPr>
                    </a:p>
                  </a:txBody>
                  <a:tcPr marL="82550" marR="82550" marT="38100" marB="38100" anchor="ctr">
                    <a:solidFill>
                      <a:schemeClr val="accent1"/>
                    </a:solidFill>
                  </a:tcPr>
                </a:tc>
                <a:tc>
                  <a:txBody>
                    <a:bodyPr/>
                    <a:lstStyle/>
                    <a:p>
                      <a:pPr algn="l"/>
                      <a:r>
                        <a:rPr lang="en-US" dirty="0">
                          <a:solidFill>
                            <a:schemeClr val="bg1"/>
                          </a:solidFill>
                          <a:effectLst/>
                        </a:rPr>
                        <a:t>Permission</a:t>
                      </a:r>
                      <a:endParaRPr lang="en-US" b="1" dirty="0">
                        <a:solidFill>
                          <a:schemeClr val="bg1"/>
                        </a:solidFill>
                        <a:effectLst/>
                      </a:endParaRPr>
                    </a:p>
                  </a:txBody>
                  <a:tcPr marL="82550" marR="82550" marT="38100" marB="38100" anchor="ctr">
                    <a:solidFill>
                      <a:schemeClr val="accent1"/>
                    </a:solidFill>
                  </a:tcPr>
                </a:tc>
                <a:extLst>
                  <a:ext uri="{0D108BD9-81ED-4DB2-BD59-A6C34878D82A}">
                    <a16:rowId xmlns:a16="http://schemas.microsoft.com/office/drawing/2014/main" val="557845830"/>
                  </a:ext>
                </a:extLst>
              </a:tr>
              <a:tr h="0">
                <a:tc>
                  <a:txBody>
                    <a:bodyPr/>
                    <a:lstStyle/>
                    <a:p>
                      <a:r>
                        <a:rPr lang="en-US" dirty="0">
                          <a:effectLst/>
                        </a:rPr>
                        <a:t>Office 365 SharePoint Online</a:t>
                      </a:r>
                    </a:p>
                  </a:txBody>
                  <a:tcPr marL="82550" marR="82550" marT="38100" marB="38100" anchor="ctr"/>
                </a:tc>
                <a:tc>
                  <a:txBody>
                    <a:bodyPr/>
                    <a:lstStyle/>
                    <a:p>
                      <a:r>
                        <a:rPr lang="en-US" dirty="0">
                          <a:effectLst/>
                        </a:rPr>
                        <a:t>Read and write items and lists in all site collections.</a:t>
                      </a:r>
                    </a:p>
                  </a:txBody>
                  <a:tcPr marL="82550" marR="82550" marT="38100" marB="38100" anchor="ctr"/>
                </a:tc>
                <a:extLst>
                  <a:ext uri="{0D108BD9-81ED-4DB2-BD59-A6C34878D82A}">
                    <a16:rowId xmlns:a16="http://schemas.microsoft.com/office/drawing/2014/main" val="1682484156"/>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4287456325"/>
              </p:ext>
            </p:extLst>
          </p:nvPr>
        </p:nvGraphicFramePr>
        <p:xfrm>
          <a:off x="1033661" y="5325090"/>
          <a:ext cx="6659054" cy="701040"/>
        </p:xfrm>
        <a:graphic>
          <a:graphicData uri="http://schemas.openxmlformats.org/drawingml/2006/table">
            <a:tbl>
              <a:tblPr>
                <a:tableStyleId>{5FD0F851-EC5A-4D38-B0AD-8093EC10F338}</a:tableStyleId>
              </a:tblPr>
              <a:tblGrid>
                <a:gridCol w="3329527">
                  <a:extLst>
                    <a:ext uri="{9D8B030D-6E8A-4147-A177-3AD203B41FA5}">
                      <a16:colId xmlns:a16="http://schemas.microsoft.com/office/drawing/2014/main" val="3350029723"/>
                    </a:ext>
                  </a:extLst>
                </a:gridCol>
                <a:gridCol w="3329527">
                  <a:extLst>
                    <a:ext uri="{9D8B030D-6E8A-4147-A177-3AD203B41FA5}">
                      <a16:colId xmlns:a16="http://schemas.microsoft.com/office/drawing/2014/main" val="3983170727"/>
                    </a:ext>
                  </a:extLst>
                </a:gridCol>
              </a:tblGrid>
              <a:tr h="0">
                <a:tc>
                  <a:txBody>
                    <a:bodyPr/>
                    <a:lstStyle/>
                    <a:p>
                      <a:pPr algn="l"/>
                      <a:r>
                        <a:rPr lang="en-US" dirty="0">
                          <a:solidFill>
                            <a:schemeClr val="bg1"/>
                          </a:solidFill>
                          <a:effectLst/>
                        </a:rPr>
                        <a:t>Scope</a:t>
                      </a:r>
                      <a:endParaRPr lang="en-US" b="1" dirty="0">
                        <a:solidFill>
                          <a:schemeClr val="bg1"/>
                        </a:solidFill>
                        <a:effectLst/>
                      </a:endParaRPr>
                    </a:p>
                  </a:txBody>
                  <a:tcPr marL="82550" marR="82550" marT="38100" marB="38100" anchor="ctr">
                    <a:solidFill>
                      <a:schemeClr val="accent1"/>
                    </a:solidFill>
                  </a:tcPr>
                </a:tc>
                <a:tc>
                  <a:txBody>
                    <a:bodyPr/>
                    <a:lstStyle/>
                    <a:p>
                      <a:pPr algn="l"/>
                      <a:r>
                        <a:rPr lang="en-US" dirty="0">
                          <a:solidFill>
                            <a:schemeClr val="bg1"/>
                          </a:solidFill>
                          <a:effectLst/>
                        </a:rPr>
                        <a:t>Permission Rights</a:t>
                      </a:r>
                      <a:endParaRPr lang="en-US" b="1" dirty="0">
                        <a:solidFill>
                          <a:schemeClr val="bg1"/>
                        </a:solidFill>
                        <a:effectLst/>
                      </a:endParaRPr>
                    </a:p>
                  </a:txBody>
                  <a:tcPr marL="82550" marR="82550" marT="38100" marB="38100" anchor="ctr">
                    <a:solidFill>
                      <a:schemeClr val="accent1"/>
                    </a:solidFill>
                  </a:tcPr>
                </a:tc>
                <a:extLst>
                  <a:ext uri="{0D108BD9-81ED-4DB2-BD59-A6C34878D82A}">
                    <a16:rowId xmlns:a16="http://schemas.microsoft.com/office/drawing/2014/main" val="1419753929"/>
                  </a:ext>
                </a:extLst>
              </a:tr>
              <a:tr h="0">
                <a:tc>
                  <a:txBody>
                    <a:bodyPr/>
                    <a:lstStyle/>
                    <a:p>
                      <a:r>
                        <a:rPr lang="en-US">
                          <a:effectLst/>
                        </a:rPr>
                        <a:t>List</a:t>
                      </a:r>
                    </a:p>
                  </a:txBody>
                  <a:tcPr marL="82550" marR="82550" marT="38100" marB="38100" anchor="ctr"/>
                </a:tc>
                <a:tc>
                  <a:txBody>
                    <a:bodyPr/>
                    <a:lstStyle/>
                    <a:p>
                      <a:r>
                        <a:rPr lang="en-US" dirty="0">
                          <a:effectLst/>
                        </a:rPr>
                        <a:t>Manage</a:t>
                      </a:r>
                    </a:p>
                  </a:txBody>
                  <a:tcPr marL="82550" marR="82550" marT="38100" marB="38100" anchor="ctr"/>
                </a:tc>
                <a:extLst>
                  <a:ext uri="{0D108BD9-81ED-4DB2-BD59-A6C34878D82A}">
                    <a16:rowId xmlns:a16="http://schemas.microsoft.com/office/drawing/2014/main" val="4024165977"/>
                  </a:ext>
                </a:extLst>
              </a:tr>
            </a:tbl>
          </a:graphicData>
        </a:graphic>
      </p:graphicFrame>
    </p:spTree>
    <p:extLst>
      <p:ext uri="{BB962C8B-B14F-4D97-AF65-F5344CB8AC3E}">
        <p14:creationId xmlns:p14="http://schemas.microsoft.com/office/powerpoint/2010/main" val="277199400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1077218"/>
          </a:xfrm>
        </p:spPr>
        <p:txBody>
          <a:bodyPr/>
          <a:lstStyle/>
          <a:p>
            <a:r>
              <a:rPr lang="en-US" dirty="0"/>
              <a:t>Send a subscription request to SharePoint</a:t>
            </a:r>
          </a:p>
          <a:p>
            <a:pPr lvl="1"/>
            <a:r>
              <a:rPr lang="en-US" dirty="0">
                <a:hlinkClick r:id="rId3"/>
              </a:rPr>
              <a:t>https://dev.office.com/sharepoint/docs/apis/webhooks/lists/create-subscription</a:t>
            </a:r>
            <a:r>
              <a:rPr lang="en-US" dirty="0"/>
              <a:t> </a:t>
            </a:r>
          </a:p>
        </p:txBody>
      </p:sp>
      <p:sp>
        <p:nvSpPr>
          <p:cNvPr id="3" name="Title 2"/>
          <p:cNvSpPr>
            <a:spLocks noGrp="1"/>
          </p:cNvSpPr>
          <p:nvPr>
            <p:ph type="title"/>
          </p:nvPr>
        </p:nvSpPr>
        <p:spPr/>
        <p:txBody>
          <a:bodyPr/>
          <a:lstStyle/>
          <a:p>
            <a:r>
              <a:rPr lang="en-US" dirty="0"/>
              <a:t>How To Register </a:t>
            </a:r>
            <a:r>
              <a:rPr lang="en-US" dirty="0" err="1"/>
              <a:t>Webhooks</a:t>
            </a:r>
            <a:r>
              <a:rPr lang="en-US" dirty="0"/>
              <a:t>- Step 1</a:t>
            </a:r>
          </a:p>
        </p:txBody>
      </p:sp>
      <p:sp>
        <p:nvSpPr>
          <p:cNvPr id="4" name="Rectangle 1"/>
          <p:cNvSpPr>
            <a:spLocks noChangeArrowheads="1"/>
          </p:cNvSpPr>
          <p:nvPr/>
        </p:nvSpPr>
        <p:spPr bwMode="auto">
          <a:xfrm>
            <a:off x="745630" y="2564982"/>
            <a:ext cx="5455019"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mj-lt"/>
              </a:rPr>
              <a:t>POST </a:t>
            </a:r>
            <a:r>
              <a:rPr kumimoji="0" lang="en-US" altLang="en-US" sz="2400" b="0" i="0" u="none" strike="noStrike" cap="none" normalizeH="0" baseline="0" dirty="0">
                <a:ln>
                  <a:noFill/>
                </a:ln>
                <a:solidFill>
                  <a:srgbClr val="666600"/>
                </a:solidFill>
                <a:effectLst/>
                <a:latin typeface="+mj-lt"/>
              </a:rPr>
              <a:t>/</a:t>
            </a:r>
            <a:r>
              <a:rPr kumimoji="0" lang="en-US" altLang="en-US" sz="2400" b="0" i="0" u="none" strike="noStrike" cap="none" normalizeH="0" baseline="0" dirty="0">
                <a:ln>
                  <a:noFill/>
                </a:ln>
                <a:solidFill>
                  <a:srgbClr val="000000"/>
                </a:solidFill>
                <a:effectLst/>
                <a:latin typeface="+mj-lt"/>
              </a:rPr>
              <a:t>_</a:t>
            </a:r>
            <a:r>
              <a:rPr kumimoji="0" lang="en-US" altLang="en-US" sz="2400" b="0" i="0" u="none" strike="noStrike" cap="none" normalizeH="0" baseline="0" dirty="0" err="1">
                <a:ln>
                  <a:noFill/>
                </a:ln>
                <a:solidFill>
                  <a:srgbClr val="000000"/>
                </a:solidFill>
                <a:effectLst/>
                <a:latin typeface="+mj-lt"/>
              </a:rPr>
              <a:t>api</a:t>
            </a:r>
            <a:r>
              <a:rPr kumimoji="0" lang="en-US" altLang="en-US" sz="2400" b="0" i="0" u="none" strike="noStrike" cap="none" normalizeH="0" baseline="0" dirty="0">
                <a:ln>
                  <a:noFill/>
                </a:ln>
                <a:solidFill>
                  <a:srgbClr val="666600"/>
                </a:solidFill>
                <a:effectLst/>
                <a:latin typeface="+mj-lt"/>
              </a:rPr>
              <a:t>/</a:t>
            </a:r>
            <a:r>
              <a:rPr kumimoji="0" lang="en-US" altLang="en-US" sz="2400" b="0" i="0" u="none" strike="noStrike" cap="none" normalizeH="0" baseline="0" dirty="0">
                <a:ln>
                  <a:noFill/>
                </a:ln>
                <a:solidFill>
                  <a:srgbClr val="000000"/>
                </a:solidFill>
                <a:effectLst/>
                <a:latin typeface="+mj-lt"/>
              </a:rPr>
              <a:t>web</a:t>
            </a:r>
            <a:r>
              <a:rPr kumimoji="0" lang="en-US" altLang="en-US" sz="2400" b="0" i="0" u="none" strike="noStrike" cap="none" normalizeH="0" baseline="0" dirty="0">
                <a:ln>
                  <a:noFill/>
                </a:ln>
                <a:solidFill>
                  <a:srgbClr val="666600"/>
                </a:solidFill>
                <a:effectLst/>
                <a:latin typeface="+mj-lt"/>
              </a:rPr>
              <a:t>/</a:t>
            </a:r>
            <a:r>
              <a:rPr kumimoji="0" lang="en-US" altLang="en-US" sz="2400" b="0" i="0" u="none" strike="noStrike" cap="none" normalizeH="0" baseline="0" dirty="0">
                <a:ln>
                  <a:noFill/>
                </a:ln>
                <a:solidFill>
                  <a:srgbClr val="000000"/>
                </a:solidFill>
                <a:effectLst/>
                <a:latin typeface="+mj-lt"/>
              </a:rPr>
              <a:t>lists</a:t>
            </a:r>
            <a:r>
              <a:rPr kumimoji="0" lang="en-US" altLang="en-US" sz="2400" b="0" i="0" u="none" strike="noStrike" cap="none" normalizeH="0" baseline="0" dirty="0">
                <a:ln>
                  <a:noFill/>
                </a:ln>
                <a:solidFill>
                  <a:srgbClr val="666600"/>
                </a:solidFill>
                <a:effectLst/>
                <a:latin typeface="+mj-lt"/>
              </a:rPr>
              <a:t>(</a:t>
            </a:r>
            <a:r>
              <a:rPr kumimoji="0" lang="en-US" altLang="en-US" sz="2400" b="0" i="0" u="none" strike="noStrike" cap="none" normalizeH="0" baseline="0" dirty="0">
                <a:ln>
                  <a:noFill/>
                </a:ln>
                <a:solidFill>
                  <a:srgbClr val="008800"/>
                </a:solidFill>
                <a:effectLst/>
                <a:latin typeface="+mj-lt"/>
              </a:rPr>
              <a:t>'list-id'</a:t>
            </a:r>
            <a:r>
              <a:rPr kumimoji="0" lang="en-US" altLang="en-US" sz="2400" b="0" i="0" u="none" strike="noStrike" cap="none" normalizeH="0" baseline="0" dirty="0">
                <a:ln>
                  <a:noFill/>
                </a:ln>
                <a:solidFill>
                  <a:srgbClr val="666600"/>
                </a:solidFill>
                <a:effectLst/>
                <a:latin typeface="+mj-lt"/>
              </a:rPr>
              <a:t>)/</a:t>
            </a:r>
            <a:r>
              <a:rPr kumimoji="0" lang="en-US" altLang="en-US" sz="2400" b="0" i="0" u="none" strike="noStrike" cap="none" normalizeH="0" baseline="0" dirty="0">
                <a:ln>
                  <a:noFill/>
                </a:ln>
                <a:solidFill>
                  <a:srgbClr val="000000"/>
                </a:solidFill>
                <a:effectLst/>
                <a:latin typeface="+mj-lt"/>
              </a:rPr>
              <a:t>subscriptions</a:t>
            </a:r>
            <a:r>
              <a:rPr kumimoji="0" lang="en-US" altLang="en-US" sz="1100" b="0" i="0" u="none" strike="noStrike" cap="none" normalizeH="0" baseline="0" dirty="0">
                <a:ln>
                  <a:noFill/>
                </a:ln>
                <a:solidFill>
                  <a:schemeClr val="tx1"/>
                </a:solidFill>
                <a:effectLst/>
                <a:latin typeface="+mj-lt"/>
              </a:rPr>
              <a:t> </a:t>
            </a:r>
            <a:endParaRPr kumimoji="0" lang="en-US" altLang="en-US" sz="4800" b="0" i="0" u="none" strike="noStrike" cap="none" normalizeH="0" baseline="0" dirty="0">
              <a:ln>
                <a:noFill/>
              </a:ln>
              <a:solidFill>
                <a:schemeClr val="tx1"/>
              </a:solidFill>
              <a:effectLst/>
              <a:latin typeface="+mj-lt"/>
            </a:endParaRPr>
          </a:p>
        </p:txBody>
      </p:sp>
      <p:graphicFrame>
        <p:nvGraphicFramePr>
          <p:cNvPr id="5" name="Table 4"/>
          <p:cNvGraphicFramePr>
            <a:graphicFrameLocks noGrp="1"/>
          </p:cNvGraphicFramePr>
          <p:nvPr>
            <p:extLst>
              <p:ext uri="{D42A27DB-BD31-4B8C-83A1-F6EECF244321}">
                <p14:modId xmlns:p14="http://schemas.microsoft.com/office/powerpoint/2010/main" val="3440088898"/>
              </p:ext>
            </p:extLst>
          </p:nvPr>
        </p:nvGraphicFramePr>
        <p:xfrm>
          <a:off x="745630" y="3209229"/>
          <a:ext cx="11161239" cy="3092049"/>
        </p:xfrm>
        <a:graphic>
          <a:graphicData uri="http://schemas.openxmlformats.org/drawingml/2006/table">
            <a:tbl>
              <a:tblPr>
                <a:tableStyleId>{5FD0F851-EC5A-4D38-B0AD-8093EC10F338}</a:tableStyleId>
              </a:tblPr>
              <a:tblGrid>
                <a:gridCol w="2448271">
                  <a:extLst>
                    <a:ext uri="{9D8B030D-6E8A-4147-A177-3AD203B41FA5}">
                      <a16:colId xmlns:a16="http://schemas.microsoft.com/office/drawing/2014/main" val="3017603494"/>
                    </a:ext>
                  </a:extLst>
                </a:gridCol>
                <a:gridCol w="1152128">
                  <a:extLst>
                    <a:ext uri="{9D8B030D-6E8A-4147-A177-3AD203B41FA5}">
                      <a16:colId xmlns:a16="http://schemas.microsoft.com/office/drawing/2014/main" val="3069968569"/>
                    </a:ext>
                  </a:extLst>
                </a:gridCol>
                <a:gridCol w="7560840">
                  <a:extLst>
                    <a:ext uri="{9D8B030D-6E8A-4147-A177-3AD203B41FA5}">
                      <a16:colId xmlns:a16="http://schemas.microsoft.com/office/drawing/2014/main" val="467083981"/>
                    </a:ext>
                  </a:extLst>
                </a:gridCol>
              </a:tblGrid>
              <a:tr h="266033">
                <a:tc>
                  <a:txBody>
                    <a:bodyPr/>
                    <a:lstStyle/>
                    <a:p>
                      <a:pPr algn="l"/>
                      <a:r>
                        <a:rPr lang="en-US" sz="1800" dirty="0">
                          <a:solidFill>
                            <a:schemeClr val="bg1"/>
                          </a:solidFill>
                          <a:effectLst/>
                        </a:rPr>
                        <a:t>Name</a:t>
                      </a:r>
                      <a:endParaRPr lang="en-US" sz="1800" b="1" dirty="0">
                        <a:solidFill>
                          <a:schemeClr val="bg1"/>
                        </a:solidFill>
                        <a:effectLst/>
                        <a:latin typeface="+mn-lt"/>
                      </a:endParaRPr>
                    </a:p>
                  </a:txBody>
                  <a:tcPr marL="26579" marR="26579" marT="12267" marB="12267" anchor="ctr">
                    <a:solidFill>
                      <a:schemeClr val="accent1"/>
                    </a:solidFill>
                  </a:tcPr>
                </a:tc>
                <a:tc>
                  <a:txBody>
                    <a:bodyPr/>
                    <a:lstStyle/>
                    <a:p>
                      <a:pPr algn="l"/>
                      <a:r>
                        <a:rPr lang="en-US" sz="1800" dirty="0">
                          <a:solidFill>
                            <a:schemeClr val="bg1"/>
                          </a:solidFill>
                          <a:effectLst/>
                        </a:rPr>
                        <a:t>Type</a:t>
                      </a:r>
                      <a:endParaRPr lang="en-US" sz="1800" b="1" dirty="0">
                        <a:solidFill>
                          <a:schemeClr val="bg1"/>
                        </a:solidFill>
                        <a:effectLst/>
                        <a:latin typeface="+mn-lt"/>
                      </a:endParaRPr>
                    </a:p>
                  </a:txBody>
                  <a:tcPr marL="26579" marR="26579" marT="12267" marB="12267" anchor="ctr">
                    <a:solidFill>
                      <a:schemeClr val="accent1"/>
                    </a:solidFill>
                  </a:tcPr>
                </a:tc>
                <a:tc>
                  <a:txBody>
                    <a:bodyPr/>
                    <a:lstStyle/>
                    <a:p>
                      <a:pPr algn="l"/>
                      <a:r>
                        <a:rPr lang="en-US" sz="1800" dirty="0">
                          <a:solidFill>
                            <a:schemeClr val="bg1"/>
                          </a:solidFill>
                          <a:effectLst/>
                        </a:rPr>
                        <a:t>Description</a:t>
                      </a:r>
                      <a:endParaRPr lang="en-US" sz="1800" b="1" dirty="0">
                        <a:solidFill>
                          <a:schemeClr val="bg1"/>
                        </a:solidFill>
                        <a:effectLst/>
                        <a:latin typeface="+mn-lt"/>
                      </a:endParaRPr>
                    </a:p>
                  </a:txBody>
                  <a:tcPr marL="26579" marR="26579" marT="12267" marB="12267" anchor="ctr">
                    <a:solidFill>
                      <a:schemeClr val="accent1"/>
                    </a:solidFill>
                  </a:tcPr>
                </a:tc>
                <a:extLst>
                  <a:ext uri="{0D108BD9-81ED-4DB2-BD59-A6C34878D82A}">
                    <a16:rowId xmlns:a16="http://schemas.microsoft.com/office/drawing/2014/main" val="3300863195"/>
                  </a:ext>
                </a:extLst>
              </a:tr>
              <a:tr h="440790">
                <a:tc>
                  <a:txBody>
                    <a:bodyPr/>
                    <a:lstStyle/>
                    <a:p>
                      <a:r>
                        <a:rPr lang="en-US" sz="1800">
                          <a:effectLst/>
                        </a:rPr>
                        <a:t>resource</a:t>
                      </a:r>
                      <a:endParaRPr lang="en-US" sz="1800">
                        <a:effectLst/>
                        <a:latin typeface="+mn-lt"/>
                      </a:endParaRPr>
                    </a:p>
                  </a:txBody>
                  <a:tcPr marL="26579" marR="26579" marT="12267" marB="12267" anchor="ctr"/>
                </a:tc>
                <a:tc>
                  <a:txBody>
                    <a:bodyPr/>
                    <a:lstStyle/>
                    <a:p>
                      <a:r>
                        <a:rPr lang="en-US" sz="1800" dirty="0">
                          <a:effectLst/>
                        </a:rPr>
                        <a:t>string</a:t>
                      </a:r>
                      <a:endParaRPr lang="en-US" sz="1800" dirty="0">
                        <a:effectLst/>
                        <a:latin typeface="+mn-lt"/>
                      </a:endParaRPr>
                    </a:p>
                  </a:txBody>
                  <a:tcPr marL="26579" marR="26579" marT="12267" marB="12267" anchor="ctr"/>
                </a:tc>
                <a:tc>
                  <a:txBody>
                    <a:bodyPr/>
                    <a:lstStyle/>
                    <a:p>
                      <a:r>
                        <a:rPr lang="en-US" sz="1800" dirty="0">
                          <a:effectLst/>
                        </a:rPr>
                        <a:t>The URL of the list to receive notifications from.</a:t>
                      </a:r>
                    </a:p>
                    <a:p>
                      <a:r>
                        <a:rPr lang="en-US" sz="1800" dirty="0">
                          <a:effectLst/>
                        </a:rPr>
                        <a:t>Ex: </a:t>
                      </a:r>
                      <a:r>
                        <a:rPr lang="en-US" sz="1800" dirty="0">
                          <a:effectLst/>
                          <a:latin typeface="+mn-lt"/>
                          <a:hlinkClick r:id="rId4"/>
                        </a:rPr>
                        <a:t>https://tenancy.sharepoint.com/_api/web/lists({id})</a:t>
                      </a:r>
                      <a:r>
                        <a:rPr lang="en-US" sz="1800" dirty="0">
                          <a:effectLst/>
                          <a:latin typeface="+mn-lt"/>
                        </a:rPr>
                        <a:t> </a:t>
                      </a:r>
                    </a:p>
                  </a:txBody>
                  <a:tcPr marL="26579" marR="26579" marT="12267" marB="12267" anchor="ctr"/>
                </a:tc>
                <a:extLst>
                  <a:ext uri="{0D108BD9-81ED-4DB2-BD59-A6C34878D82A}">
                    <a16:rowId xmlns:a16="http://schemas.microsoft.com/office/drawing/2014/main" val="56256438"/>
                  </a:ext>
                </a:extLst>
              </a:tr>
              <a:tr h="440790">
                <a:tc>
                  <a:txBody>
                    <a:bodyPr/>
                    <a:lstStyle/>
                    <a:p>
                      <a:r>
                        <a:rPr lang="en-US" sz="1800" dirty="0" err="1">
                          <a:effectLst/>
                        </a:rPr>
                        <a:t>notificationUrl</a:t>
                      </a:r>
                      <a:endParaRPr lang="en-US" sz="1800" dirty="0">
                        <a:effectLst/>
                        <a:latin typeface="+mn-lt"/>
                      </a:endParaRPr>
                    </a:p>
                  </a:txBody>
                  <a:tcPr marL="26579" marR="26579" marT="12267" marB="12267" anchor="ctr">
                    <a:solidFill>
                      <a:schemeClr val="bg2"/>
                    </a:solidFill>
                  </a:tcPr>
                </a:tc>
                <a:tc>
                  <a:txBody>
                    <a:bodyPr/>
                    <a:lstStyle/>
                    <a:p>
                      <a:r>
                        <a:rPr lang="en-US" sz="1800" dirty="0">
                          <a:effectLst/>
                        </a:rPr>
                        <a:t>string</a:t>
                      </a:r>
                      <a:endParaRPr lang="en-US" sz="1800" dirty="0">
                        <a:effectLst/>
                        <a:latin typeface="+mn-lt"/>
                      </a:endParaRPr>
                    </a:p>
                  </a:txBody>
                  <a:tcPr marL="26579" marR="26579" marT="12267" marB="12267" anchor="ctr">
                    <a:solidFill>
                      <a:schemeClr val="bg2"/>
                    </a:solidFill>
                  </a:tcPr>
                </a:tc>
                <a:tc>
                  <a:txBody>
                    <a:bodyPr/>
                    <a:lstStyle/>
                    <a:p>
                      <a:r>
                        <a:rPr lang="en-US" sz="1800" dirty="0">
                          <a:effectLst/>
                        </a:rPr>
                        <a:t>The service URL to send notifications to. </a:t>
                      </a:r>
                      <a:endParaRPr lang="en-US" sz="1800" dirty="0">
                        <a:effectLst/>
                      </a:endParaRPr>
                    </a:p>
                    <a:p>
                      <a:r>
                        <a:rPr lang="en-US" sz="1800" dirty="0">
                          <a:effectLst/>
                        </a:rPr>
                        <a:t>Ex: </a:t>
                      </a:r>
                      <a:r>
                        <a:rPr lang="en-US" sz="1800" dirty="0">
                          <a:effectLst/>
                          <a:hlinkClick r:id="rId5"/>
                        </a:rPr>
                        <a:t>https://your.web.site/your/webhook/service/</a:t>
                      </a:r>
                      <a:r>
                        <a:rPr lang="en-US" sz="1800" dirty="0">
                          <a:effectLst/>
                          <a:hlinkClick r:id="rId5"/>
                        </a:rPr>
                        <a:t>handlerequest</a:t>
                      </a:r>
                      <a:r>
                        <a:rPr lang="en-US" sz="1800" dirty="0">
                          <a:effectLst/>
                        </a:rPr>
                        <a:t> </a:t>
                      </a:r>
                      <a:endParaRPr lang="en-US" sz="1800" dirty="0">
                        <a:effectLst/>
                        <a:latin typeface="+mn-lt"/>
                      </a:endParaRPr>
                    </a:p>
                  </a:txBody>
                  <a:tcPr marL="26579" marR="26579" marT="12267" marB="12267" anchor="ctr">
                    <a:solidFill>
                      <a:schemeClr val="bg2"/>
                    </a:solidFill>
                  </a:tcPr>
                </a:tc>
                <a:extLst>
                  <a:ext uri="{0D108BD9-81ED-4DB2-BD59-A6C34878D82A}">
                    <a16:rowId xmlns:a16="http://schemas.microsoft.com/office/drawing/2014/main" val="2165587626"/>
                  </a:ext>
                </a:extLst>
              </a:tr>
              <a:tr h="443012">
                <a:tc>
                  <a:txBody>
                    <a:bodyPr/>
                    <a:lstStyle/>
                    <a:p>
                      <a:r>
                        <a:rPr lang="en-US" sz="1800">
                          <a:effectLst/>
                        </a:rPr>
                        <a:t>expirationDateTime</a:t>
                      </a:r>
                      <a:endParaRPr lang="en-US" sz="1800">
                        <a:effectLst/>
                        <a:latin typeface="+mn-lt"/>
                      </a:endParaRPr>
                    </a:p>
                  </a:txBody>
                  <a:tcPr marL="26579" marR="26579" marT="12267" marB="12267" anchor="ctr"/>
                </a:tc>
                <a:tc>
                  <a:txBody>
                    <a:bodyPr/>
                    <a:lstStyle/>
                    <a:p>
                      <a:r>
                        <a:rPr lang="en-US" sz="1800">
                          <a:effectLst/>
                        </a:rPr>
                        <a:t>date</a:t>
                      </a:r>
                      <a:endParaRPr lang="en-US" sz="1800">
                        <a:effectLst/>
                        <a:latin typeface="+mn-lt"/>
                      </a:endParaRPr>
                    </a:p>
                  </a:txBody>
                  <a:tcPr marL="26579" marR="26579" marT="12267" marB="12267" anchor="ctr"/>
                </a:tc>
                <a:tc>
                  <a:txBody>
                    <a:bodyPr/>
                    <a:lstStyle/>
                    <a:p>
                      <a:r>
                        <a:rPr lang="en-US" sz="1800" dirty="0">
                          <a:effectLst/>
                        </a:rPr>
                        <a:t>The date the notification will expire and be deleted.</a:t>
                      </a:r>
                      <a:endParaRPr lang="en-US" sz="1800" dirty="0">
                        <a:effectLst/>
                      </a:endParaRPr>
                    </a:p>
                    <a:p>
                      <a:r>
                        <a:rPr lang="en-US" sz="1800" dirty="0">
                          <a:effectLst/>
                        </a:rPr>
                        <a:t>Ex: </a:t>
                      </a:r>
                      <a:r>
                        <a:rPr lang="en-US" sz="1800" dirty="0">
                          <a:effectLst/>
                          <a:latin typeface="+mn-lt"/>
                        </a:rPr>
                        <a:t>2016-10-04T16:30:00+00:00</a:t>
                      </a:r>
                      <a:endParaRPr lang="en-US" sz="1800" dirty="0">
                        <a:effectLst/>
                        <a:latin typeface="+mn-lt"/>
                      </a:endParaRPr>
                    </a:p>
                  </a:txBody>
                  <a:tcPr marL="26579" marR="26579" marT="12267" marB="12267" anchor="ctr"/>
                </a:tc>
                <a:extLst>
                  <a:ext uri="{0D108BD9-81ED-4DB2-BD59-A6C34878D82A}">
                    <a16:rowId xmlns:a16="http://schemas.microsoft.com/office/drawing/2014/main" val="1143352234"/>
                  </a:ext>
                </a:extLst>
              </a:tr>
              <a:tr h="1073673">
                <a:tc>
                  <a:txBody>
                    <a:bodyPr/>
                    <a:lstStyle/>
                    <a:p>
                      <a:r>
                        <a:rPr lang="en-US" sz="1800" dirty="0">
                          <a:effectLst/>
                        </a:rPr>
                        <a:t>client-</a:t>
                      </a:r>
                      <a:r>
                        <a:rPr lang="en-US" sz="1800" dirty="0" err="1">
                          <a:effectLst/>
                        </a:rPr>
                        <a:t>clientState</a:t>
                      </a:r>
                      <a:endParaRPr lang="en-US" sz="1800" dirty="0">
                        <a:effectLst/>
                        <a:latin typeface="+mn-lt"/>
                      </a:endParaRPr>
                    </a:p>
                  </a:txBody>
                  <a:tcPr marL="26579" marR="26579" marT="12267" marB="12267" anchor="ctr">
                    <a:solidFill>
                      <a:schemeClr val="bg2"/>
                    </a:solidFill>
                  </a:tcPr>
                </a:tc>
                <a:tc>
                  <a:txBody>
                    <a:bodyPr/>
                    <a:lstStyle/>
                    <a:p>
                      <a:r>
                        <a:rPr lang="en-US" sz="1800" dirty="0">
                          <a:effectLst/>
                        </a:rPr>
                        <a:t>string</a:t>
                      </a:r>
                      <a:endParaRPr lang="en-US" sz="1800" dirty="0">
                        <a:effectLst/>
                        <a:latin typeface="+mn-lt"/>
                      </a:endParaRPr>
                    </a:p>
                  </a:txBody>
                  <a:tcPr marL="26579" marR="26579" marT="12267" marB="12267" anchor="ctr">
                    <a:solidFill>
                      <a:schemeClr val="bg2"/>
                    </a:solidFill>
                  </a:tcPr>
                </a:tc>
                <a:tc>
                  <a:txBody>
                    <a:bodyPr/>
                    <a:lstStyle/>
                    <a:p>
                      <a:r>
                        <a:rPr lang="en-US" sz="1800" dirty="0">
                          <a:effectLst/>
                        </a:rPr>
                        <a:t>Optional. Opaque string passed back to the client on all notifications. You can use this for validating notifications, or tagging different subscriptions.</a:t>
                      </a:r>
                      <a:endParaRPr lang="en-US" sz="1800" dirty="0">
                        <a:effectLst/>
                        <a:latin typeface="+mn-lt"/>
                      </a:endParaRPr>
                    </a:p>
                  </a:txBody>
                  <a:tcPr marL="26579" marR="26579" marT="12267" marB="12267" anchor="ctr">
                    <a:solidFill>
                      <a:schemeClr val="bg2"/>
                    </a:solidFill>
                  </a:tcPr>
                </a:tc>
                <a:extLst>
                  <a:ext uri="{0D108BD9-81ED-4DB2-BD59-A6C34878D82A}">
                    <a16:rowId xmlns:a16="http://schemas.microsoft.com/office/drawing/2014/main" val="4003945851"/>
                  </a:ext>
                </a:extLst>
              </a:tr>
            </a:tbl>
          </a:graphicData>
        </a:graphic>
      </p:graphicFrame>
    </p:spTree>
    <p:extLst>
      <p:ext uri="{BB962C8B-B14F-4D97-AF65-F5344CB8AC3E}">
        <p14:creationId xmlns:p14="http://schemas.microsoft.com/office/powerpoint/2010/main" val="362679883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001095"/>
          </a:xfrm>
        </p:spPr>
        <p:txBody>
          <a:bodyPr/>
          <a:lstStyle/>
          <a:p>
            <a:r>
              <a:rPr lang="en-US" dirty="0"/>
              <a:t>Receive the response from SharePoint</a:t>
            </a:r>
          </a:p>
          <a:p>
            <a:r>
              <a:rPr lang="en-US" dirty="0"/>
              <a:t>The response contains a validation token</a:t>
            </a:r>
          </a:p>
          <a:p>
            <a:r>
              <a:rPr lang="en-US" dirty="0"/>
              <a:t>Respond to the validation request and return the validation token</a:t>
            </a:r>
          </a:p>
          <a:p>
            <a:pPr lvl="1"/>
            <a:r>
              <a:rPr lang="en-US" dirty="0"/>
              <a:t>Must be done in &lt; 5 seconds</a:t>
            </a:r>
          </a:p>
          <a:p>
            <a:r>
              <a:rPr lang="en-US" dirty="0"/>
              <a:t>Receive the subscription ID</a:t>
            </a:r>
          </a:p>
          <a:p>
            <a:pPr lvl="1"/>
            <a:r>
              <a:rPr lang="en-US" dirty="0"/>
              <a:t>Store the subscription ID</a:t>
            </a:r>
          </a:p>
        </p:txBody>
      </p:sp>
      <p:sp>
        <p:nvSpPr>
          <p:cNvPr id="3" name="Title 2"/>
          <p:cNvSpPr>
            <a:spLocks noGrp="1"/>
          </p:cNvSpPr>
          <p:nvPr>
            <p:ph type="title"/>
          </p:nvPr>
        </p:nvSpPr>
        <p:spPr/>
        <p:txBody>
          <a:bodyPr/>
          <a:lstStyle/>
          <a:p>
            <a:r>
              <a:rPr lang="en-US" dirty="0"/>
              <a:t>How To Register </a:t>
            </a:r>
            <a:r>
              <a:rPr lang="en-US" dirty="0" err="1"/>
              <a:t>Webhooks</a:t>
            </a:r>
            <a:r>
              <a:rPr lang="en-US" dirty="0"/>
              <a:t> – Step 2</a:t>
            </a:r>
          </a:p>
        </p:txBody>
      </p:sp>
    </p:spTree>
    <p:extLst>
      <p:ext uri="{BB962C8B-B14F-4D97-AF65-F5344CB8AC3E}">
        <p14:creationId xmlns:p14="http://schemas.microsoft.com/office/powerpoint/2010/main" val="322650468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Subscribe to a </a:t>
            </a:r>
            <a:r>
              <a:rPr lang="en-US" dirty="0" err="1"/>
              <a:t>Webhook</a:t>
            </a:r>
            <a:endParaRPr lang="nl-BE" dirty="0"/>
          </a:p>
        </p:txBody>
      </p:sp>
      <p:grpSp>
        <p:nvGrpSpPr>
          <p:cNvPr id="12" name="Group 11"/>
          <p:cNvGrpSpPr/>
          <p:nvPr/>
        </p:nvGrpSpPr>
        <p:grpSpPr>
          <a:xfrm>
            <a:off x="3751990" y="3666470"/>
            <a:ext cx="4848313" cy="1114151"/>
            <a:chOff x="2514600" y="4860815"/>
            <a:chExt cx="4848313" cy="1114151"/>
          </a:xfrm>
        </p:grpSpPr>
        <p:cxnSp>
          <p:nvCxnSpPr>
            <p:cNvPr id="53" name="Straight Arrow Connector 52"/>
            <p:cNvCxnSpPr>
              <a:cxnSpLocks/>
            </p:cNvCxnSpPr>
            <p:nvPr/>
          </p:nvCxnSpPr>
          <p:spPr>
            <a:xfrm>
              <a:off x="2514600" y="4860815"/>
              <a:ext cx="4848313" cy="0"/>
            </a:xfrm>
            <a:prstGeom prst="straightConnector1">
              <a:avLst/>
            </a:prstGeom>
            <a:ln w="28575">
              <a:solidFill>
                <a:srgbClr val="008272"/>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57" name="TextBox 56"/>
            <p:cNvSpPr txBox="1"/>
            <p:nvPr/>
          </p:nvSpPr>
          <p:spPr>
            <a:xfrm>
              <a:off x="3200399" y="4860815"/>
              <a:ext cx="2554097" cy="1114151"/>
            </a:xfrm>
            <a:prstGeom prst="rect">
              <a:avLst/>
            </a:prstGeom>
            <a:noFill/>
          </p:spPr>
          <p:txBody>
            <a:bodyPr wrap="none" lIns="182880" tIns="146304" rIns="182880" bIns="146304" rtlCol="0">
              <a:spAutoFit/>
            </a:bodyPr>
            <a:lstStyle/>
            <a:p>
              <a:pPr>
                <a:lnSpc>
                  <a:spcPct val="90000"/>
                </a:lnSpc>
                <a:spcAft>
                  <a:spcPts val="600"/>
                </a:spcAft>
              </a:pPr>
              <a:r>
                <a:rPr lang="en-US" sz="1600" dirty="0">
                  <a:solidFill>
                    <a:schemeClr val="accent2"/>
                  </a:solidFill>
                </a:rPr>
                <a:t>HTTP/1.1 200 OK</a:t>
              </a:r>
            </a:p>
            <a:p>
              <a:pPr>
                <a:lnSpc>
                  <a:spcPct val="90000"/>
                </a:lnSpc>
                <a:spcAft>
                  <a:spcPts val="600"/>
                </a:spcAft>
              </a:pPr>
              <a:r>
                <a:rPr lang="en-US" sz="1600" dirty="0">
                  <a:solidFill>
                    <a:schemeClr val="accent2"/>
                  </a:solidFill>
                </a:rPr>
                <a:t>Content-Type: text/plain</a:t>
              </a:r>
            </a:p>
            <a:p>
              <a:pPr>
                <a:lnSpc>
                  <a:spcPct val="90000"/>
                </a:lnSpc>
                <a:spcAft>
                  <a:spcPts val="600"/>
                </a:spcAft>
              </a:pPr>
              <a:r>
                <a:rPr lang="en-US" sz="1600" dirty="0">
                  <a:solidFill>
                    <a:schemeClr val="accent2"/>
                  </a:solidFill>
                </a:rPr>
                <a:t>{</a:t>
              </a:r>
              <a:r>
                <a:rPr lang="en-US" sz="1600" dirty="0" err="1">
                  <a:solidFill>
                    <a:schemeClr val="accent2"/>
                  </a:solidFill>
                </a:rPr>
                <a:t>randomString</a:t>
              </a:r>
              <a:r>
                <a:rPr lang="en-US" sz="1600" dirty="0">
                  <a:solidFill>
                    <a:schemeClr val="accent2"/>
                  </a:solidFill>
                </a:rPr>
                <a:t>}</a:t>
              </a:r>
              <a:endParaRPr lang="nl-BE" sz="1600" dirty="0" err="1">
                <a:solidFill>
                  <a:schemeClr val="accent2"/>
                </a:solidFill>
              </a:endParaRPr>
            </a:p>
          </p:txBody>
        </p:sp>
      </p:grpSp>
      <p:grpSp>
        <p:nvGrpSpPr>
          <p:cNvPr id="21" name="Group 20"/>
          <p:cNvGrpSpPr/>
          <p:nvPr/>
        </p:nvGrpSpPr>
        <p:grpSpPr>
          <a:xfrm>
            <a:off x="113217" y="1176811"/>
            <a:ext cx="12050986" cy="3094175"/>
            <a:chOff x="113217" y="1176811"/>
            <a:chExt cx="12050986" cy="3094175"/>
          </a:xfrm>
        </p:grpSpPr>
        <p:grpSp>
          <p:nvGrpSpPr>
            <p:cNvPr id="24" name="Group 23"/>
            <p:cNvGrpSpPr>
              <a:grpSpLocks noChangeAspect="1"/>
            </p:cNvGrpSpPr>
            <p:nvPr/>
          </p:nvGrpSpPr>
          <p:grpSpPr>
            <a:xfrm>
              <a:off x="9006506" y="1590669"/>
              <a:ext cx="3157697" cy="2680317"/>
              <a:chOff x="1189689" y="976497"/>
              <a:chExt cx="3486193" cy="2959150"/>
            </a:xfrm>
          </p:grpSpPr>
          <p:grpSp>
            <p:nvGrpSpPr>
              <p:cNvPr id="25" name="Group 24"/>
              <p:cNvGrpSpPr/>
              <p:nvPr/>
            </p:nvGrpSpPr>
            <p:grpSpPr>
              <a:xfrm>
                <a:off x="3605640" y="1950993"/>
                <a:ext cx="1070242" cy="1327793"/>
                <a:chOff x="1919646" y="3675113"/>
                <a:chExt cx="902998" cy="1126838"/>
              </a:xfrm>
            </p:grpSpPr>
            <p:pic>
              <p:nvPicPr>
                <p:cNvPr id="40" name="Picture 39"/>
                <p:cNvPicPr>
                  <a:picLocks noChangeAspect="1"/>
                </p:cNvPicPr>
                <p:nvPr/>
              </p:nvPicPr>
              <p:blipFill>
                <a:blip r:embed="rId2"/>
                <a:stretch>
                  <a:fillRect/>
                </a:stretch>
              </p:blipFill>
              <p:spPr>
                <a:xfrm>
                  <a:off x="1919646" y="3675113"/>
                  <a:ext cx="674964" cy="892879"/>
                </a:xfrm>
                <a:prstGeom prst="rect">
                  <a:avLst/>
                </a:prstGeom>
              </p:spPr>
            </p:pic>
            <p:pic>
              <p:nvPicPr>
                <p:cNvPr id="41" name="Picture 40"/>
                <p:cNvPicPr>
                  <a:picLocks noChangeAspect="1"/>
                </p:cNvPicPr>
                <p:nvPr/>
              </p:nvPicPr>
              <p:blipFill>
                <a:blip r:embed="rId3"/>
                <a:stretch>
                  <a:fillRect/>
                </a:stretch>
              </p:blipFill>
              <p:spPr>
                <a:xfrm>
                  <a:off x="2210824" y="4189471"/>
                  <a:ext cx="611820" cy="612480"/>
                </a:xfrm>
                <a:prstGeom prst="rect">
                  <a:avLst/>
                </a:prstGeom>
              </p:spPr>
            </p:pic>
          </p:grpSp>
          <p:grpSp>
            <p:nvGrpSpPr>
              <p:cNvPr id="26" name="Group 25"/>
              <p:cNvGrpSpPr/>
              <p:nvPr/>
            </p:nvGrpSpPr>
            <p:grpSpPr>
              <a:xfrm>
                <a:off x="1189689" y="1453879"/>
                <a:ext cx="2516893" cy="2481768"/>
                <a:chOff x="4383758" y="2311697"/>
                <a:chExt cx="2516893" cy="2481768"/>
              </a:xfrm>
            </p:grpSpPr>
            <p:sp>
              <p:nvSpPr>
                <p:cNvPr id="28" name="Rectangle 27"/>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632" dirty="0">
                      <a:solidFill>
                        <a:schemeClr val="tx1">
                          <a:lumMod val="65000"/>
                          <a:lumOff val="35000"/>
                        </a:schemeClr>
                      </a:solidFill>
                      <a:ea typeface="Segoe UI" pitchFamily="34" charset="0"/>
                      <a:cs typeface="Segoe UI" pitchFamily="34" charset="0"/>
                    </a:rPr>
                    <a:t>SharePoint </a:t>
                  </a:r>
                  <a:br>
                    <a:rPr lang="en-US" sz="1632" dirty="0">
                      <a:solidFill>
                        <a:schemeClr val="tx1">
                          <a:lumMod val="65000"/>
                          <a:lumOff val="35000"/>
                        </a:schemeClr>
                      </a:solidFill>
                      <a:ea typeface="Segoe UI" pitchFamily="34" charset="0"/>
                      <a:cs typeface="Segoe UI" pitchFamily="34" charset="0"/>
                    </a:rPr>
                  </a:br>
                  <a:r>
                    <a:rPr lang="en-US" sz="1632" dirty="0">
                      <a:solidFill>
                        <a:schemeClr val="tx1">
                          <a:lumMod val="65000"/>
                          <a:lumOff val="35000"/>
                        </a:schemeClr>
                      </a:solidFill>
                      <a:ea typeface="Segoe UI" pitchFamily="34" charset="0"/>
                      <a:cs typeface="Segoe UI" pitchFamily="34" charset="0"/>
                    </a:rPr>
                    <a:t>Service</a:t>
                  </a:r>
                </a:p>
              </p:txBody>
            </p:sp>
            <p:grpSp>
              <p:nvGrpSpPr>
                <p:cNvPr id="29" name="Group 28"/>
                <p:cNvGrpSpPr/>
                <p:nvPr/>
              </p:nvGrpSpPr>
              <p:grpSpPr>
                <a:xfrm>
                  <a:off x="5421611" y="2886866"/>
                  <a:ext cx="1479040" cy="1043909"/>
                  <a:chOff x="4557447" y="1721445"/>
                  <a:chExt cx="1479040" cy="1043909"/>
                </a:xfrm>
              </p:grpSpPr>
              <p:pic>
                <p:nvPicPr>
                  <p:cNvPr id="37" name="Picture 36"/>
                  <p:cNvPicPr>
                    <a:picLocks noChangeAspect="1"/>
                  </p:cNvPicPr>
                  <p:nvPr/>
                </p:nvPicPr>
                <p:blipFill>
                  <a:blip r:embed="rId4"/>
                  <a:stretch>
                    <a:fillRect/>
                  </a:stretch>
                </p:blipFill>
                <p:spPr>
                  <a:xfrm>
                    <a:off x="4557447" y="1902539"/>
                    <a:ext cx="477423" cy="839046"/>
                  </a:xfrm>
                  <a:prstGeom prst="rect">
                    <a:avLst/>
                  </a:prstGeom>
                </p:spPr>
              </p:pic>
              <p:pic>
                <p:nvPicPr>
                  <p:cNvPr id="38" name="Picture 37"/>
                  <p:cNvPicPr>
                    <a:picLocks noChangeAspect="1"/>
                  </p:cNvPicPr>
                  <p:nvPr/>
                </p:nvPicPr>
                <p:blipFill>
                  <a:blip r:embed="rId4"/>
                  <a:stretch>
                    <a:fillRect/>
                  </a:stretch>
                </p:blipFill>
                <p:spPr>
                  <a:xfrm>
                    <a:off x="4869643" y="1721445"/>
                    <a:ext cx="477423" cy="839046"/>
                  </a:xfrm>
                  <a:prstGeom prst="rect">
                    <a:avLst/>
                  </a:prstGeom>
                </p:spPr>
              </p:pic>
              <p:pic>
                <p:nvPicPr>
                  <p:cNvPr id="39" name="Picture 38"/>
                  <p:cNvPicPr>
                    <a:picLocks noChangeAspect="1"/>
                  </p:cNvPicPr>
                  <p:nvPr/>
                </p:nvPicPr>
                <p:blipFill>
                  <a:blip r:embed="rId5"/>
                  <a:stretch>
                    <a:fillRect/>
                  </a:stretch>
                </p:blipFill>
                <p:spPr>
                  <a:xfrm>
                    <a:off x="5153580" y="1902539"/>
                    <a:ext cx="882907" cy="862815"/>
                  </a:xfrm>
                  <a:prstGeom prst="rect">
                    <a:avLst/>
                  </a:prstGeom>
                </p:spPr>
              </p:pic>
            </p:grpSp>
            <p:grpSp>
              <p:nvGrpSpPr>
                <p:cNvPr id="30" name="Group 29"/>
                <p:cNvGrpSpPr/>
                <p:nvPr/>
              </p:nvGrpSpPr>
              <p:grpSpPr>
                <a:xfrm>
                  <a:off x="4880542" y="3820782"/>
                  <a:ext cx="944427" cy="972683"/>
                  <a:chOff x="3981885" y="2834055"/>
                  <a:chExt cx="944427" cy="972683"/>
                </a:xfrm>
              </p:grpSpPr>
              <p:pic>
                <p:nvPicPr>
                  <p:cNvPr id="34" name="Picture 33"/>
                  <p:cNvPicPr>
                    <a:picLocks noChangeAspect="1"/>
                  </p:cNvPicPr>
                  <p:nvPr/>
                </p:nvPicPr>
                <p:blipFill>
                  <a:blip r:embed="rId4"/>
                  <a:stretch>
                    <a:fillRect/>
                  </a:stretch>
                </p:blipFill>
                <p:spPr>
                  <a:xfrm>
                    <a:off x="3981885" y="2967692"/>
                    <a:ext cx="477423" cy="839046"/>
                  </a:xfrm>
                  <a:prstGeom prst="rect">
                    <a:avLst/>
                  </a:prstGeom>
                </p:spPr>
              </p:pic>
              <p:pic>
                <p:nvPicPr>
                  <p:cNvPr id="35" name="Picture 34"/>
                  <p:cNvPicPr>
                    <a:picLocks noChangeAspect="1"/>
                  </p:cNvPicPr>
                  <p:nvPr/>
                </p:nvPicPr>
                <p:blipFill>
                  <a:blip r:embed="rId4"/>
                  <a:stretch>
                    <a:fillRect/>
                  </a:stretch>
                </p:blipFill>
                <p:spPr>
                  <a:xfrm>
                    <a:off x="4269036" y="2834055"/>
                    <a:ext cx="477423" cy="839046"/>
                  </a:xfrm>
                  <a:prstGeom prst="rect">
                    <a:avLst/>
                  </a:prstGeom>
                </p:spPr>
              </p:pic>
              <p:pic>
                <p:nvPicPr>
                  <p:cNvPr id="36" name="Picture 35"/>
                  <p:cNvPicPr>
                    <a:picLocks noChangeAspect="1"/>
                  </p:cNvPicPr>
                  <p:nvPr/>
                </p:nvPicPr>
                <p:blipFill>
                  <a:blip r:embed="rId6"/>
                  <a:stretch>
                    <a:fillRect/>
                  </a:stretch>
                </p:blipFill>
                <p:spPr>
                  <a:xfrm>
                    <a:off x="4480085" y="3260431"/>
                    <a:ext cx="446227" cy="456212"/>
                  </a:xfrm>
                  <a:prstGeom prst="rect">
                    <a:avLst/>
                  </a:prstGeom>
                </p:spPr>
              </p:pic>
            </p:grpSp>
            <p:grpSp>
              <p:nvGrpSpPr>
                <p:cNvPr id="31" name="Group 30"/>
                <p:cNvGrpSpPr/>
                <p:nvPr/>
              </p:nvGrpSpPr>
              <p:grpSpPr>
                <a:xfrm>
                  <a:off x="4383758" y="2988031"/>
                  <a:ext cx="968998" cy="971748"/>
                  <a:chOff x="3601101" y="2714202"/>
                  <a:chExt cx="968998" cy="971748"/>
                </a:xfrm>
              </p:grpSpPr>
              <p:pic>
                <p:nvPicPr>
                  <p:cNvPr id="32" name="Picture 31"/>
                  <p:cNvPicPr>
                    <a:picLocks noChangeAspect="1"/>
                  </p:cNvPicPr>
                  <p:nvPr/>
                </p:nvPicPr>
                <p:blipFill>
                  <a:blip r:embed="rId4"/>
                  <a:stretch>
                    <a:fillRect/>
                  </a:stretch>
                </p:blipFill>
                <p:spPr>
                  <a:xfrm>
                    <a:off x="3601101" y="2846904"/>
                    <a:ext cx="477423" cy="839046"/>
                  </a:xfrm>
                  <a:prstGeom prst="rect">
                    <a:avLst/>
                  </a:prstGeom>
                </p:spPr>
              </p:pic>
              <p:pic>
                <p:nvPicPr>
                  <p:cNvPr id="33" name="Picture 32"/>
                  <p:cNvPicPr>
                    <a:picLocks noChangeAspect="1"/>
                  </p:cNvPicPr>
                  <p:nvPr/>
                </p:nvPicPr>
                <p:blipFill>
                  <a:blip r:embed="rId7"/>
                  <a:stretch>
                    <a:fillRect/>
                  </a:stretch>
                </p:blipFill>
                <p:spPr>
                  <a:xfrm>
                    <a:off x="3875612" y="2714202"/>
                    <a:ext cx="694487" cy="898458"/>
                  </a:xfrm>
                  <a:prstGeom prst="rect">
                    <a:avLst/>
                  </a:prstGeom>
                </p:spPr>
              </p:pic>
            </p:grpSp>
          </p:grpSp>
          <p:pic>
            <p:nvPicPr>
              <p:cNvPr id="27" name="Picture 26"/>
              <p:cNvPicPr>
                <a:picLocks noChangeAspect="1"/>
              </p:cNvPicPr>
              <p:nvPr/>
            </p:nvPicPr>
            <p:blipFill>
              <a:blip r:embed="rId8"/>
              <a:stretch>
                <a:fillRect/>
              </a:stretch>
            </p:blipFill>
            <p:spPr>
              <a:xfrm>
                <a:off x="3058769" y="976497"/>
                <a:ext cx="1485788" cy="974496"/>
              </a:xfrm>
              <a:prstGeom prst="rect">
                <a:avLst/>
              </a:prstGeom>
            </p:spPr>
          </p:pic>
        </p:grpSp>
        <p:grpSp>
          <p:nvGrpSpPr>
            <p:cNvPr id="10" name="Group 9"/>
            <p:cNvGrpSpPr/>
            <p:nvPr/>
          </p:nvGrpSpPr>
          <p:grpSpPr>
            <a:xfrm>
              <a:off x="1707344" y="1506337"/>
              <a:ext cx="6892959" cy="871008"/>
              <a:chOff x="1707344" y="1909110"/>
              <a:chExt cx="6892959" cy="871008"/>
            </a:xfrm>
          </p:grpSpPr>
          <p:cxnSp>
            <p:nvCxnSpPr>
              <p:cNvPr id="42" name="Straight Arrow Connector 41"/>
              <p:cNvCxnSpPr>
                <a:cxnSpLocks/>
              </p:cNvCxnSpPr>
              <p:nvPr/>
            </p:nvCxnSpPr>
            <p:spPr>
              <a:xfrm>
                <a:off x="1707344" y="2342857"/>
                <a:ext cx="6892959" cy="0"/>
              </a:xfrm>
              <a:prstGeom prst="straightConnector1">
                <a:avLst/>
              </a:prstGeom>
              <a:ln w="28575">
                <a:solidFill>
                  <a:srgbClr val="33862F"/>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47" name="TextBox 46"/>
              <p:cNvSpPr txBox="1"/>
              <p:nvPr/>
            </p:nvSpPr>
            <p:spPr>
              <a:xfrm>
                <a:off x="2383279" y="1909110"/>
                <a:ext cx="4709110" cy="871008"/>
              </a:xfrm>
              <a:prstGeom prst="rect">
                <a:avLst/>
              </a:prstGeom>
              <a:noFill/>
            </p:spPr>
            <p:txBody>
              <a:bodyPr wrap="none" lIns="182880" tIns="146304" rIns="182880" bIns="146304" rtlCol="0">
                <a:spAutoFit/>
              </a:bodyPr>
              <a:lstStyle/>
              <a:p>
                <a:pPr>
                  <a:lnSpc>
                    <a:spcPct val="90000"/>
                  </a:lnSpc>
                  <a:spcAft>
                    <a:spcPts val="600"/>
                  </a:spcAft>
                </a:pPr>
                <a:r>
                  <a:rPr lang="nl-BE" dirty="0">
                    <a:solidFill>
                      <a:schemeClr val="accent2"/>
                    </a:solidFill>
                  </a:rPr>
                  <a:t>POST /_api/web/lists('list-id')/subscriptions</a:t>
                </a:r>
              </a:p>
              <a:p>
                <a:pPr>
                  <a:lnSpc>
                    <a:spcPct val="90000"/>
                  </a:lnSpc>
                  <a:spcAft>
                    <a:spcPts val="600"/>
                  </a:spcAft>
                </a:pPr>
                <a:endParaRPr lang="nl-BE" dirty="0">
                  <a:solidFill>
                    <a:schemeClr val="accent2"/>
                  </a:solidFill>
                </a:endParaRPr>
              </a:p>
            </p:txBody>
          </p:sp>
        </p:grpSp>
        <p:grpSp>
          <p:nvGrpSpPr>
            <p:cNvPr id="16" name="Group 15"/>
            <p:cNvGrpSpPr/>
            <p:nvPr/>
          </p:nvGrpSpPr>
          <p:grpSpPr>
            <a:xfrm>
              <a:off x="113217" y="1176811"/>
              <a:ext cx="1579847" cy="1040272"/>
              <a:chOff x="113217" y="1579584"/>
              <a:chExt cx="1579847" cy="1040272"/>
            </a:xfrm>
          </p:grpSpPr>
          <p:pic>
            <p:nvPicPr>
              <p:cNvPr id="4" name="Picture 3"/>
              <p:cNvPicPr>
                <a:picLocks noChangeAspect="1"/>
              </p:cNvPicPr>
              <p:nvPr/>
            </p:nvPicPr>
            <p:blipFill>
              <a:blip r:embed="rId9"/>
              <a:stretch>
                <a:fillRect/>
              </a:stretch>
            </p:blipFill>
            <p:spPr>
              <a:xfrm>
                <a:off x="113217" y="1669234"/>
                <a:ext cx="740755" cy="583974"/>
              </a:xfrm>
              <a:prstGeom prst="rect">
                <a:avLst/>
              </a:prstGeom>
            </p:spPr>
          </p:pic>
          <p:pic>
            <p:nvPicPr>
              <p:cNvPr id="5" name="Picture 4"/>
              <p:cNvPicPr>
                <a:picLocks noChangeAspect="1"/>
              </p:cNvPicPr>
              <p:nvPr/>
            </p:nvPicPr>
            <p:blipFill>
              <a:blip r:embed="rId10"/>
              <a:stretch>
                <a:fillRect/>
              </a:stretch>
            </p:blipFill>
            <p:spPr>
              <a:xfrm>
                <a:off x="868252" y="1579584"/>
                <a:ext cx="792949" cy="763273"/>
              </a:xfrm>
              <a:prstGeom prst="rect">
                <a:avLst/>
              </a:prstGeom>
            </p:spPr>
          </p:pic>
          <p:sp>
            <p:nvSpPr>
              <p:cNvPr id="60" name="TextBox 59"/>
              <p:cNvSpPr txBox="1"/>
              <p:nvPr/>
            </p:nvSpPr>
            <p:spPr>
              <a:xfrm>
                <a:off x="196244" y="2342857"/>
                <a:ext cx="1496820" cy="276999"/>
              </a:xfrm>
              <a:prstGeom prst="rect">
                <a:avLst/>
              </a:prstGeom>
              <a:noFill/>
            </p:spPr>
            <p:txBody>
              <a:bodyPr wrap="none" lIns="0" tIns="0" rIns="0" bIns="0" rtlCol="0">
                <a:spAutoFit/>
              </a:bodyPr>
              <a:lstStyle/>
              <a:p>
                <a:r>
                  <a:rPr lang="en-US" spc="-70" dirty="0">
                    <a:solidFill>
                      <a:schemeClr val="tx1">
                        <a:lumMod val="60000"/>
                        <a:lumOff val="40000"/>
                      </a:schemeClr>
                    </a:solidFill>
                  </a:rPr>
                  <a:t>Your application</a:t>
                </a:r>
                <a:endParaRPr lang="en-GB" spc="-70" dirty="0">
                  <a:solidFill>
                    <a:schemeClr val="tx1">
                      <a:lumMod val="60000"/>
                      <a:lumOff val="40000"/>
                    </a:schemeClr>
                  </a:solidFill>
                </a:endParaRPr>
              </a:p>
            </p:txBody>
          </p:sp>
        </p:grpSp>
      </p:grpSp>
      <p:grpSp>
        <p:nvGrpSpPr>
          <p:cNvPr id="22" name="Group 21"/>
          <p:cNvGrpSpPr/>
          <p:nvPr/>
        </p:nvGrpSpPr>
        <p:grpSpPr>
          <a:xfrm>
            <a:off x="2013715" y="2259506"/>
            <a:ext cx="7711158" cy="2436491"/>
            <a:chOff x="2013715" y="2259506"/>
            <a:chExt cx="7711158" cy="2436491"/>
          </a:xfrm>
        </p:grpSpPr>
        <p:pic>
          <p:nvPicPr>
            <p:cNvPr id="44" name="Picture 43"/>
            <p:cNvPicPr>
              <a:picLocks noChangeAspect="1"/>
            </p:cNvPicPr>
            <p:nvPr/>
          </p:nvPicPr>
          <p:blipFill>
            <a:blip r:embed="rId11"/>
            <a:stretch>
              <a:fillRect/>
            </a:stretch>
          </p:blipFill>
          <p:spPr>
            <a:xfrm>
              <a:off x="2266433" y="2259506"/>
              <a:ext cx="1417327" cy="1678644"/>
            </a:xfrm>
            <a:prstGeom prst="rect">
              <a:avLst/>
            </a:prstGeom>
          </p:spPr>
        </p:pic>
        <p:grpSp>
          <p:nvGrpSpPr>
            <p:cNvPr id="11" name="Group 10"/>
            <p:cNvGrpSpPr/>
            <p:nvPr/>
          </p:nvGrpSpPr>
          <p:grpSpPr>
            <a:xfrm>
              <a:off x="3614547" y="2631190"/>
              <a:ext cx="6110326" cy="794064"/>
              <a:chOff x="2329935" y="3337739"/>
              <a:chExt cx="6110326" cy="794064"/>
            </a:xfrm>
          </p:grpSpPr>
          <p:cxnSp>
            <p:nvCxnSpPr>
              <p:cNvPr id="45" name="Straight Arrow Connector 44"/>
              <p:cNvCxnSpPr>
                <a:cxnSpLocks/>
              </p:cNvCxnSpPr>
              <p:nvPr/>
            </p:nvCxnSpPr>
            <p:spPr>
              <a:xfrm flipH="1">
                <a:off x="2360837" y="3392721"/>
                <a:ext cx="4939893" cy="14584"/>
              </a:xfrm>
              <a:prstGeom prst="straightConnector1">
                <a:avLst/>
              </a:prstGeom>
              <a:ln w="28575">
                <a:solidFill>
                  <a:srgbClr val="0070C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49" name="TextBox 48"/>
              <p:cNvSpPr txBox="1"/>
              <p:nvPr/>
            </p:nvSpPr>
            <p:spPr>
              <a:xfrm>
                <a:off x="2329935" y="3337739"/>
                <a:ext cx="6110326" cy="794064"/>
              </a:xfrm>
              <a:prstGeom prst="rect">
                <a:avLst/>
              </a:prstGeom>
              <a:noFill/>
            </p:spPr>
            <p:txBody>
              <a:bodyPr wrap="square" lIns="182880" tIns="146304" rIns="182880" bIns="146304" rtlCol="0">
                <a:spAutoFit/>
              </a:bodyPr>
              <a:lstStyle/>
              <a:p>
                <a:pPr>
                  <a:lnSpc>
                    <a:spcPct val="90000"/>
                  </a:lnSpc>
                  <a:spcAft>
                    <a:spcPts val="600"/>
                  </a:spcAft>
                </a:pPr>
                <a:r>
                  <a:rPr lang="nl-BE" dirty="0">
                    <a:solidFill>
                      <a:srgbClr val="0070C0"/>
                    </a:solidFill>
                  </a:rPr>
                  <a:t>POST https://{your host}/your/webhook/service ?validationToken={randomString}</a:t>
                </a:r>
              </a:p>
            </p:txBody>
          </p:sp>
        </p:grpSp>
        <p:sp>
          <p:nvSpPr>
            <p:cNvPr id="61" name="TextBox 60"/>
            <p:cNvSpPr txBox="1"/>
            <p:nvPr/>
          </p:nvSpPr>
          <p:spPr>
            <a:xfrm>
              <a:off x="2013715" y="3865000"/>
              <a:ext cx="1925301" cy="830997"/>
            </a:xfrm>
            <a:prstGeom prst="rect">
              <a:avLst/>
            </a:prstGeom>
            <a:noFill/>
          </p:spPr>
          <p:txBody>
            <a:bodyPr wrap="square" lIns="0" tIns="0" rIns="0" bIns="0" rtlCol="0">
              <a:spAutoFit/>
            </a:bodyPr>
            <a:lstStyle/>
            <a:p>
              <a:pPr algn="ctr"/>
              <a:r>
                <a:rPr lang="en-US" spc="-70" dirty="0">
                  <a:solidFill>
                    <a:schemeClr val="tx1">
                      <a:lumMod val="60000"/>
                      <a:lumOff val="40000"/>
                    </a:schemeClr>
                  </a:solidFill>
                </a:rPr>
                <a:t>Your </a:t>
              </a:r>
              <a:r>
                <a:rPr lang="en-US" spc="-70" dirty="0" err="1">
                  <a:solidFill>
                    <a:schemeClr val="tx1">
                      <a:lumMod val="60000"/>
                      <a:lumOff val="40000"/>
                    </a:schemeClr>
                  </a:solidFill>
                </a:rPr>
                <a:t>WebHook</a:t>
              </a:r>
              <a:r>
                <a:rPr lang="en-US" spc="-70" dirty="0">
                  <a:solidFill>
                    <a:schemeClr val="tx1">
                      <a:lumMod val="60000"/>
                      <a:lumOff val="40000"/>
                    </a:schemeClr>
                  </a:solidFill>
                </a:rPr>
                <a:t> notification service endpoint</a:t>
              </a:r>
              <a:endParaRPr lang="en-GB" spc="-70" dirty="0">
                <a:solidFill>
                  <a:schemeClr val="tx1">
                    <a:lumMod val="60000"/>
                    <a:lumOff val="40000"/>
                  </a:schemeClr>
                </a:solidFill>
              </a:endParaRPr>
            </a:p>
          </p:txBody>
        </p:sp>
      </p:grpSp>
      <p:grpSp>
        <p:nvGrpSpPr>
          <p:cNvPr id="23" name="Group 22"/>
          <p:cNvGrpSpPr/>
          <p:nvPr/>
        </p:nvGrpSpPr>
        <p:grpSpPr>
          <a:xfrm>
            <a:off x="113217" y="4406467"/>
            <a:ext cx="11173020" cy="1043130"/>
            <a:chOff x="113217" y="4406467"/>
            <a:chExt cx="11173020" cy="1043130"/>
          </a:xfrm>
        </p:grpSpPr>
        <p:grpSp>
          <p:nvGrpSpPr>
            <p:cNvPr id="43" name="Group 42"/>
            <p:cNvGrpSpPr/>
            <p:nvPr/>
          </p:nvGrpSpPr>
          <p:grpSpPr>
            <a:xfrm>
              <a:off x="1707346" y="4872174"/>
              <a:ext cx="9578891" cy="577423"/>
              <a:chOff x="1661710" y="3392722"/>
              <a:chExt cx="9578891" cy="577423"/>
            </a:xfrm>
          </p:grpSpPr>
          <p:cxnSp>
            <p:nvCxnSpPr>
              <p:cNvPr id="46" name="Straight Arrow Connector 45"/>
              <p:cNvCxnSpPr>
                <a:cxnSpLocks/>
              </p:cNvCxnSpPr>
              <p:nvPr/>
            </p:nvCxnSpPr>
            <p:spPr>
              <a:xfrm flipH="1">
                <a:off x="1661710" y="3392722"/>
                <a:ext cx="6877996" cy="0"/>
              </a:xfrm>
              <a:prstGeom prst="straightConnector1">
                <a:avLst/>
              </a:prstGeom>
              <a:ln w="28575">
                <a:solidFill>
                  <a:srgbClr val="0070C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48" name="TextBox 47"/>
              <p:cNvSpPr txBox="1"/>
              <p:nvPr/>
            </p:nvSpPr>
            <p:spPr>
              <a:xfrm>
                <a:off x="2329934" y="3425380"/>
                <a:ext cx="8910667" cy="544765"/>
              </a:xfrm>
              <a:prstGeom prst="rect">
                <a:avLst/>
              </a:prstGeom>
              <a:solidFill>
                <a:schemeClr val="bg1"/>
              </a:solidFill>
            </p:spPr>
            <p:txBody>
              <a:bodyPr wrap="square" lIns="182880" tIns="146304" rIns="182880" bIns="146304" rtlCol="0">
                <a:spAutoFit/>
              </a:bodyPr>
              <a:lstStyle/>
              <a:p>
                <a:pPr>
                  <a:lnSpc>
                    <a:spcPct val="90000"/>
                  </a:lnSpc>
                  <a:spcAft>
                    <a:spcPts val="600"/>
                  </a:spcAft>
                </a:pPr>
                <a:r>
                  <a:rPr lang="nl-BE" dirty="0">
                    <a:solidFill>
                      <a:srgbClr val="0070C0"/>
                    </a:solidFill>
                  </a:rPr>
                  <a:t>HTTP/1.1 201 Created</a:t>
                </a:r>
              </a:p>
            </p:txBody>
          </p:sp>
        </p:grpSp>
        <p:grpSp>
          <p:nvGrpSpPr>
            <p:cNvPr id="50" name="Group 49"/>
            <p:cNvGrpSpPr/>
            <p:nvPr/>
          </p:nvGrpSpPr>
          <p:grpSpPr>
            <a:xfrm>
              <a:off x="113217" y="4406467"/>
              <a:ext cx="1579847" cy="1040272"/>
              <a:chOff x="113217" y="1579584"/>
              <a:chExt cx="1579847" cy="1040272"/>
            </a:xfrm>
          </p:grpSpPr>
          <p:pic>
            <p:nvPicPr>
              <p:cNvPr id="51" name="Picture 50"/>
              <p:cNvPicPr>
                <a:picLocks noChangeAspect="1"/>
              </p:cNvPicPr>
              <p:nvPr/>
            </p:nvPicPr>
            <p:blipFill>
              <a:blip r:embed="rId9"/>
              <a:stretch>
                <a:fillRect/>
              </a:stretch>
            </p:blipFill>
            <p:spPr>
              <a:xfrm>
                <a:off x="113217" y="1669234"/>
                <a:ext cx="740755" cy="583974"/>
              </a:xfrm>
              <a:prstGeom prst="rect">
                <a:avLst/>
              </a:prstGeom>
            </p:spPr>
          </p:pic>
          <p:pic>
            <p:nvPicPr>
              <p:cNvPr id="52" name="Picture 51"/>
              <p:cNvPicPr>
                <a:picLocks noChangeAspect="1"/>
              </p:cNvPicPr>
              <p:nvPr/>
            </p:nvPicPr>
            <p:blipFill>
              <a:blip r:embed="rId10"/>
              <a:stretch>
                <a:fillRect/>
              </a:stretch>
            </p:blipFill>
            <p:spPr>
              <a:xfrm>
                <a:off x="868252" y="1579584"/>
                <a:ext cx="792949" cy="763273"/>
              </a:xfrm>
              <a:prstGeom prst="rect">
                <a:avLst/>
              </a:prstGeom>
            </p:spPr>
          </p:pic>
          <p:sp>
            <p:nvSpPr>
              <p:cNvPr id="54" name="TextBox 53"/>
              <p:cNvSpPr txBox="1"/>
              <p:nvPr/>
            </p:nvSpPr>
            <p:spPr>
              <a:xfrm>
                <a:off x="196244" y="2342857"/>
                <a:ext cx="1496820" cy="276999"/>
              </a:xfrm>
              <a:prstGeom prst="rect">
                <a:avLst/>
              </a:prstGeom>
              <a:noFill/>
            </p:spPr>
            <p:txBody>
              <a:bodyPr wrap="none" lIns="0" tIns="0" rIns="0" bIns="0" rtlCol="0">
                <a:spAutoFit/>
              </a:bodyPr>
              <a:lstStyle/>
              <a:p>
                <a:r>
                  <a:rPr lang="en-US" spc="-70" dirty="0">
                    <a:solidFill>
                      <a:schemeClr val="tx1">
                        <a:lumMod val="60000"/>
                        <a:lumOff val="40000"/>
                      </a:schemeClr>
                    </a:solidFill>
                  </a:rPr>
                  <a:t>Your application</a:t>
                </a:r>
                <a:endParaRPr lang="en-GB" spc="-70" dirty="0">
                  <a:solidFill>
                    <a:schemeClr val="tx1">
                      <a:lumMod val="60000"/>
                      <a:lumOff val="40000"/>
                    </a:schemeClr>
                  </a:solidFill>
                </a:endParaRPr>
              </a:p>
            </p:txBody>
          </p:sp>
        </p:grpSp>
      </p:grpSp>
      <p:sp>
        <p:nvSpPr>
          <p:cNvPr id="55" name="Rectangle 54"/>
          <p:cNvSpPr/>
          <p:nvPr/>
        </p:nvSpPr>
        <p:spPr bwMode="auto">
          <a:xfrm>
            <a:off x="7768323" y="295274"/>
            <a:ext cx="4512725" cy="1325389"/>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fr-FR" sz="1200" dirty="0"/>
              <a:t>Content-Type: application/</a:t>
            </a:r>
            <a:r>
              <a:rPr lang="fr-FR" sz="1200" dirty="0" err="1"/>
              <a:t>json</a:t>
            </a:r>
            <a:r>
              <a:rPr lang="fr-FR" sz="1200" dirty="0"/>
              <a:t> </a:t>
            </a:r>
          </a:p>
          <a:p>
            <a:pPr defTabSz="932472" fontAlgn="base">
              <a:spcBef>
                <a:spcPct val="0"/>
              </a:spcBef>
              <a:spcAft>
                <a:spcPct val="0"/>
              </a:spcAft>
            </a:pPr>
            <a:r>
              <a:rPr lang="fr-FR" sz="1200" dirty="0"/>
              <a:t>{ </a:t>
            </a:r>
          </a:p>
          <a:p>
            <a:pPr defTabSz="932472" fontAlgn="base">
              <a:spcBef>
                <a:spcPct val="0"/>
              </a:spcBef>
              <a:spcAft>
                <a:spcPct val="0"/>
              </a:spcAft>
            </a:pPr>
            <a:r>
              <a:rPr lang="fr-FR" sz="1200" dirty="0"/>
              <a:t>"</a:t>
            </a:r>
            <a:r>
              <a:rPr lang="fr-FR" sz="1200" dirty="0" err="1"/>
              <a:t>resource</a:t>
            </a:r>
            <a:r>
              <a:rPr lang="fr-FR" sz="1200" dirty="0"/>
              <a:t>": "https://contoso.sharepoint.com/_api/web/</a:t>
            </a:r>
            <a:r>
              <a:rPr lang="fr-FR" sz="1200" dirty="0" err="1"/>
              <a:t>lists</a:t>
            </a:r>
            <a:r>
              <a:rPr lang="fr-FR" sz="1200" dirty="0"/>
              <a:t>({id})", </a:t>
            </a:r>
          </a:p>
          <a:p>
            <a:pPr defTabSz="932472" fontAlgn="base">
              <a:spcBef>
                <a:spcPct val="0"/>
              </a:spcBef>
              <a:spcAft>
                <a:spcPct val="0"/>
              </a:spcAft>
            </a:pPr>
            <a:r>
              <a:rPr lang="fr-FR" sz="1200" dirty="0"/>
              <a:t>"</a:t>
            </a:r>
            <a:r>
              <a:rPr lang="fr-FR" sz="1200" dirty="0" err="1"/>
              <a:t>notificationUrl</a:t>
            </a:r>
            <a:r>
              <a:rPr lang="fr-FR" sz="1200" dirty="0"/>
              <a:t>": "https://{</a:t>
            </a:r>
            <a:r>
              <a:rPr lang="fr-FR" sz="1200" dirty="0" err="1"/>
              <a:t>your</a:t>
            </a:r>
            <a:r>
              <a:rPr lang="fr-FR" sz="1200" dirty="0"/>
              <a:t> host}/</a:t>
            </a:r>
            <a:r>
              <a:rPr lang="fr-FR" sz="1200" dirty="0" err="1"/>
              <a:t>your</a:t>
            </a:r>
            <a:r>
              <a:rPr lang="fr-FR" sz="1200" dirty="0"/>
              <a:t>/</a:t>
            </a:r>
            <a:r>
              <a:rPr lang="fr-FR" sz="1200" dirty="0" err="1"/>
              <a:t>webhook</a:t>
            </a:r>
            <a:r>
              <a:rPr lang="fr-FR" sz="1200" dirty="0"/>
              <a:t>/service ", "</a:t>
            </a:r>
            <a:r>
              <a:rPr lang="fr-FR" sz="1200" dirty="0" err="1"/>
              <a:t>expirationDateTime</a:t>
            </a:r>
            <a:r>
              <a:rPr lang="fr-FR" sz="1200" dirty="0"/>
              <a:t>": "2016-06-27T16:17:57+00:00" </a:t>
            </a:r>
          </a:p>
          <a:p>
            <a:pPr defTabSz="932472" fontAlgn="base">
              <a:spcBef>
                <a:spcPct val="0"/>
              </a:spcBef>
              <a:spcAft>
                <a:spcPct val="0"/>
              </a:spcAft>
            </a:pPr>
            <a:r>
              <a:rPr lang="fr-FR" sz="1200" dirty="0"/>
              <a:t>}</a:t>
            </a:r>
            <a:endParaRPr lang="nl-BE" sz="1200" dirty="0">
              <a:gradFill>
                <a:gsLst>
                  <a:gs pos="0">
                    <a:srgbClr val="FFFFFF"/>
                  </a:gs>
                  <a:gs pos="100000">
                    <a:srgbClr val="FFFFFF"/>
                  </a:gs>
                </a:gsLst>
                <a:lin ang="5400000" scaled="0"/>
              </a:gradFill>
            </a:endParaRPr>
          </a:p>
        </p:txBody>
      </p:sp>
      <p:sp>
        <p:nvSpPr>
          <p:cNvPr id="56" name="Rectangle 55"/>
          <p:cNvSpPr/>
          <p:nvPr/>
        </p:nvSpPr>
        <p:spPr bwMode="auto">
          <a:xfrm>
            <a:off x="2656114" y="5446739"/>
            <a:ext cx="5475515" cy="1367718"/>
          </a:xfrm>
          <a:prstGeom prst="rect">
            <a:avLst/>
          </a:prstGeom>
          <a:solidFill>
            <a:srgbClr val="0070C0"/>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nl-BE" sz="1200" dirty="0">
                <a:gradFill>
                  <a:gsLst>
                    <a:gs pos="0">
                      <a:srgbClr val="FFFFFF"/>
                    </a:gs>
                    <a:gs pos="100000">
                      <a:srgbClr val="FFFFFF"/>
                    </a:gs>
                  </a:gsLst>
                  <a:lin ang="5400000" scaled="0"/>
                </a:gradFill>
              </a:rPr>
              <a:t>Content-Type: application/json</a:t>
            </a:r>
          </a:p>
          <a:p>
            <a:pPr defTabSz="932472" fontAlgn="base">
              <a:spcBef>
                <a:spcPct val="0"/>
              </a:spcBef>
              <a:spcAft>
                <a:spcPct val="0"/>
              </a:spcAft>
            </a:pPr>
            <a:r>
              <a:rPr lang="nl-BE" sz="1200" dirty="0">
                <a:gradFill>
                  <a:gsLst>
                    <a:gs pos="0">
                      <a:srgbClr val="FFFFFF"/>
                    </a:gs>
                    <a:gs pos="100000">
                      <a:srgbClr val="FFFFFF"/>
                    </a:gs>
                  </a:gsLst>
                  <a:lin ang="5400000" scaled="0"/>
                </a:gradFill>
              </a:rPr>
              <a:t>{ </a:t>
            </a:r>
          </a:p>
          <a:p>
            <a:pPr defTabSz="932472" fontAlgn="base">
              <a:spcBef>
                <a:spcPct val="0"/>
              </a:spcBef>
              <a:spcAft>
                <a:spcPct val="0"/>
              </a:spcAft>
            </a:pPr>
            <a:r>
              <a:rPr lang="nl-BE" sz="1200" dirty="0">
                <a:gradFill>
                  <a:gsLst>
                    <a:gs pos="0">
                      <a:srgbClr val="FFFFFF"/>
                    </a:gs>
                    <a:gs pos="100000">
                      <a:srgbClr val="FFFFFF"/>
                    </a:gs>
                  </a:gsLst>
                  <a:lin ang="5400000" scaled="0"/>
                </a:gradFill>
              </a:rPr>
              <a:t>"id": "a8e6d5e6-9f7f-497a-b97f-8ffe8f559dc7",</a:t>
            </a:r>
          </a:p>
          <a:p>
            <a:pPr defTabSz="932472" fontAlgn="base">
              <a:spcBef>
                <a:spcPct val="0"/>
              </a:spcBef>
              <a:spcAft>
                <a:spcPct val="0"/>
              </a:spcAft>
            </a:pPr>
            <a:r>
              <a:rPr lang="nl-BE" sz="1200" dirty="0">
                <a:gradFill>
                  <a:gsLst>
                    <a:gs pos="0">
                      <a:srgbClr val="FFFFFF"/>
                    </a:gs>
                    <a:gs pos="100000">
                      <a:srgbClr val="FFFFFF"/>
                    </a:gs>
                  </a:gsLst>
                  <a:lin ang="5400000" scaled="0"/>
                </a:gradFill>
              </a:rPr>
              <a:t>"expirationDateTime": "2016-04-27T16:17:57Z",    </a:t>
            </a:r>
          </a:p>
          <a:p>
            <a:pPr defTabSz="932472" fontAlgn="base">
              <a:spcBef>
                <a:spcPct val="0"/>
              </a:spcBef>
              <a:spcAft>
                <a:spcPct val="0"/>
              </a:spcAft>
            </a:pPr>
            <a:r>
              <a:rPr lang="nl-BE" sz="1200" dirty="0">
                <a:gradFill>
                  <a:gsLst>
                    <a:gs pos="0">
                      <a:srgbClr val="FFFFFF"/>
                    </a:gs>
                    <a:gs pos="100000">
                      <a:srgbClr val="FFFFFF"/>
                    </a:gs>
                  </a:gsLst>
                  <a:lin ang="5400000" scaled="0"/>
                </a:gradFill>
              </a:rPr>
              <a:t>"notificationUrl": " https://{your host}/your/webhook/service ",</a:t>
            </a:r>
          </a:p>
          <a:p>
            <a:pPr defTabSz="932472" fontAlgn="base">
              <a:spcBef>
                <a:spcPct val="0"/>
              </a:spcBef>
              <a:spcAft>
                <a:spcPct val="0"/>
              </a:spcAft>
            </a:pPr>
            <a:r>
              <a:rPr lang="nl-BE" sz="1200" dirty="0">
                <a:gradFill>
                  <a:gsLst>
                    <a:gs pos="0">
                      <a:srgbClr val="FFFFFF"/>
                    </a:gs>
                    <a:gs pos="100000">
                      <a:srgbClr val="FFFFFF"/>
                    </a:gs>
                  </a:gsLst>
                  <a:lin ang="5400000" scaled="0"/>
                </a:gradFill>
              </a:rPr>
              <a:t>"resource": “{id}“ </a:t>
            </a:r>
          </a:p>
          <a:p>
            <a:pPr defTabSz="932472" fontAlgn="base">
              <a:spcBef>
                <a:spcPct val="0"/>
              </a:spcBef>
              <a:spcAft>
                <a:spcPct val="0"/>
              </a:spcAft>
            </a:pPr>
            <a:r>
              <a:rPr lang="nl-BE" sz="1200" dirty="0">
                <a:gradFill>
                  <a:gsLst>
                    <a:gs pos="0">
                      <a:srgbClr val="FFFFFF"/>
                    </a:gs>
                    <a:gs pos="100000">
                      <a:srgbClr val="FFFFFF"/>
                    </a:gs>
                  </a:gsLst>
                  <a:lin ang="5400000" scaled="0"/>
                </a:gradFill>
              </a:rPr>
              <a:t>}</a:t>
            </a:r>
          </a:p>
        </p:txBody>
      </p:sp>
      <p:sp>
        <p:nvSpPr>
          <p:cNvPr id="67" name="Speech Bubble: Rectangle 66"/>
          <p:cNvSpPr/>
          <p:nvPr/>
        </p:nvSpPr>
        <p:spPr bwMode="auto">
          <a:xfrm>
            <a:off x="5154501" y="939501"/>
            <a:ext cx="2275855" cy="615820"/>
          </a:xfrm>
          <a:prstGeom prst="wedgeRectCallout">
            <a:avLst>
              <a:gd name="adj1" fmla="val 63757"/>
              <a:gd name="adj2" fmla="val -1675"/>
            </a:avLst>
          </a:prstGeom>
          <a:solidFill>
            <a:srgbClr val="FF0000"/>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rPr>
              <a:t>Maximum 6 months expiration period!</a:t>
            </a:r>
            <a:endParaRPr lang="nl-BE" sz="2000" dirty="0">
              <a:gradFill>
                <a:gsLst>
                  <a:gs pos="0">
                    <a:srgbClr val="FFFFFF"/>
                  </a:gs>
                  <a:gs pos="100000">
                    <a:srgbClr val="FFFFFF"/>
                  </a:gs>
                </a:gsLst>
                <a:lin ang="5400000" scaled="0"/>
              </a:gradFill>
            </a:endParaRPr>
          </a:p>
        </p:txBody>
      </p:sp>
      <p:sp>
        <p:nvSpPr>
          <p:cNvPr id="58" name="Speech Bubble: Rectangle 57"/>
          <p:cNvSpPr/>
          <p:nvPr/>
        </p:nvSpPr>
        <p:spPr bwMode="auto">
          <a:xfrm>
            <a:off x="6885040" y="4209131"/>
            <a:ext cx="2275855" cy="615820"/>
          </a:xfrm>
          <a:prstGeom prst="wedgeRectCallout">
            <a:avLst>
              <a:gd name="adj1" fmla="val -48168"/>
              <a:gd name="adj2" fmla="val -135009"/>
            </a:avLst>
          </a:prstGeom>
          <a:solidFill>
            <a:srgbClr val="FF0000"/>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rPr>
              <a:t>Respond in &lt; 5 seconds!</a:t>
            </a:r>
            <a:endParaRPr lang="nl-BE" sz="20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36215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500"/>
                                  </p:stCondLst>
                                  <p:childTnLst>
                                    <p:set>
                                      <p:cBhvr>
                                        <p:cTn id="8" dur="1" fill="hold">
                                          <p:stCondLst>
                                            <p:cond delay="0"/>
                                          </p:stCondLst>
                                        </p:cTn>
                                        <p:tgtEl>
                                          <p:spTgt spid="55"/>
                                        </p:tgtEl>
                                        <p:attrNameLst>
                                          <p:attrName>style.visibility</p:attrName>
                                        </p:attrNameLst>
                                      </p:cBhvr>
                                      <p:to>
                                        <p:strVal val="visible"/>
                                      </p:to>
                                    </p:set>
                                  </p:childTnLst>
                                </p:cTn>
                              </p:par>
                              <p:par>
                                <p:cTn id="9" presetID="1" presetClass="entr" presetSubtype="0" fill="hold" grpId="0" nodeType="withEffect">
                                  <p:stCondLst>
                                    <p:cond delay="1000"/>
                                  </p:stCondLst>
                                  <p:childTnLst>
                                    <p:set>
                                      <p:cBhvr>
                                        <p:cTn id="10" dur="1" fill="hold">
                                          <p:stCondLst>
                                            <p:cond delay="0"/>
                                          </p:stCondLst>
                                        </p:cTn>
                                        <p:tgtEl>
                                          <p:spTgt spid="6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500"/>
                                  </p:stCondLst>
                                  <p:childTnLst>
                                    <p:set>
                                      <p:cBhvr>
                                        <p:cTn id="20" dur="1" fill="hold">
                                          <p:stCondLst>
                                            <p:cond delay="0"/>
                                          </p:stCondLst>
                                        </p:cTn>
                                        <p:tgtEl>
                                          <p:spTgt spid="5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grpId="0" nodeType="withEffect">
                                  <p:stCondLst>
                                    <p:cond delay="500"/>
                                  </p:stCondLst>
                                  <p:childTnLst>
                                    <p:set>
                                      <p:cBhvr>
                                        <p:cTn id="26"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67" grpId="0" animBg="1"/>
      <p:bldP spid="58" grpId="0" animBg="1"/>
    </p:bldLst>
  </p:timing>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03303fe1702f2260f5cbd784e308da8">
  <xsd:schema xmlns:xsd="http://www.w3.org/2001/XMLSchema" xmlns:xs="http://www.w3.org/2001/XMLSchema" xmlns:p="http://schemas.microsoft.com/office/2006/metadata/properties" xmlns:ns2="8b796c41-22f8-4e5f-a4f6-26e92db7f69d" targetNamespace="http://schemas.microsoft.com/office/2006/metadata/properties" ma:root="true" ma:fieldsID="866a6ca8f83c4803d5ab8bc7780c9897"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6FBB3F84-7192-43C5-9397-E39D2E99A3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796c41-22f8-4e5f-a4f6-26e92db7f6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8b796c41-22f8-4e5f-a4f6-26e92db7f69d"/>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SharePoint Generic Template</Template>
  <TotalTime>156</TotalTime>
  <Words>1177</Words>
  <Application>Microsoft Office PowerPoint</Application>
  <PresentationFormat>Custom</PresentationFormat>
  <Paragraphs>205</Paragraphs>
  <Slides>14</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Consolas</vt:lpstr>
      <vt:lpstr>Segoe UI</vt:lpstr>
      <vt:lpstr>Segoe UI Light</vt:lpstr>
      <vt:lpstr>Wingdings</vt:lpstr>
      <vt:lpstr>5-30719_SharePoint_Team_Template_Light</vt:lpstr>
      <vt:lpstr>Getting started with SharePoint Framework</vt:lpstr>
      <vt:lpstr>Agenda</vt:lpstr>
      <vt:lpstr>Webhooks</vt:lpstr>
      <vt:lpstr>What are Webhooks?</vt:lpstr>
      <vt:lpstr>Webhook-enabled list item event types</vt:lpstr>
      <vt:lpstr>Required Permissions To Register Webhooks</vt:lpstr>
      <vt:lpstr>How To Register Webhooks- Step 1</vt:lpstr>
      <vt:lpstr>How To Register Webhooks – Step 2</vt:lpstr>
      <vt:lpstr>Subscribe to a Webhook</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Registering a Webhook to SharePoint</dc:title>
  <dc:subject>&lt;Speech title here&gt;</dc:subject>
  <dc:creator>Vesa Juvonen;Todd Baginski</dc:creator>
  <cp:keywords>SharePoint, PnP</cp:keywords>
  <dc:description>Template: _x000d_
Formatting: _x000d_
Audience Type:</dc:description>
  <cp:lastModifiedBy>Todd Baginski</cp:lastModifiedBy>
  <cp:revision>21</cp:revision>
  <dcterms:created xsi:type="dcterms:W3CDTF">2016-10-24T10:18:28Z</dcterms:created>
  <dcterms:modified xsi:type="dcterms:W3CDTF">2016-11-04T12:50:33Z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